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9" r:id="rId1"/>
  </p:sldMasterIdLst>
  <p:sldIdLst>
    <p:sldId id="256" r:id="rId2"/>
    <p:sldId id="258" r:id="rId3"/>
    <p:sldId id="288" r:id="rId4"/>
    <p:sldId id="291" r:id="rId5"/>
    <p:sldId id="269" r:id="rId6"/>
    <p:sldId id="274" r:id="rId7"/>
    <p:sldId id="272" r:id="rId8"/>
    <p:sldId id="273" r:id="rId9"/>
    <p:sldId id="275" r:id="rId10"/>
    <p:sldId id="276" r:id="rId11"/>
    <p:sldId id="281" r:id="rId12"/>
    <p:sldId id="282" r:id="rId13"/>
    <p:sldId id="283" r:id="rId14"/>
    <p:sldId id="284" r:id="rId15"/>
    <p:sldId id="285" r:id="rId16"/>
    <p:sldId id="286" r:id="rId17"/>
    <p:sldId id="287" r:id="rId18"/>
    <p:sldId id="270" r:id="rId19"/>
    <p:sldId id="279" r:id="rId20"/>
    <p:sldId id="280" r:id="rId21"/>
    <p:sldId id="277" r:id="rId22"/>
    <p:sldId id="278" r:id="rId23"/>
    <p:sldId id="290" r:id="rId24"/>
    <p:sldId id="289" r:id="rId25"/>
    <p:sldId id="294" r:id="rId26"/>
    <p:sldId id="292" r:id="rId27"/>
    <p:sldId id="293" r:id="rId28"/>
    <p:sldId id="268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4" autoAdjust="0"/>
    <p:restoredTop sz="94660"/>
  </p:normalViewPr>
  <p:slideViewPr>
    <p:cSldViewPr snapToGrid="0">
      <p:cViewPr varScale="1">
        <p:scale>
          <a:sx n="53" d="100"/>
          <a:sy n="53" d="100"/>
        </p:scale>
        <p:origin x="56" y="10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37196-B57F-4675-BB46-2D7331A2244C}" type="datetimeFigureOut">
              <a:rPr lang="en-IN" smtClean="0"/>
              <a:t>14-05-2024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B0AF9-E1E5-44DB-8DC5-F58AD974159F}" type="slidenum">
              <a:rPr lang="en-IN" smtClean="0"/>
              <a:t>‹#›</a:t>
            </a:fld>
            <a:endParaRPr lang="en-IN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48755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37196-B57F-4675-BB46-2D7331A2244C}" type="datetimeFigureOut">
              <a:rPr lang="en-IN" smtClean="0"/>
              <a:t>14-05-2024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B0AF9-E1E5-44DB-8DC5-F58AD974159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507594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37196-B57F-4675-BB46-2D7331A2244C}" type="datetimeFigureOut">
              <a:rPr lang="en-IN" smtClean="0"/>
              <a:t>14-05-2024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B0AF9-E1E5-44DB-8DC5-F58AD974159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404312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37196-B57F-4675-BB46-2D7331A2244C}" type="datetimeFigureOut">
              <a:rPr lang="en-IN" smtClean="0"/>
              <a:t>14-05-2024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B0AF9-E1E5-44DB-8DC5-F58AD974159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957216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37196-B57F-4675-BB46-2D7331A2244C}" type="datetimeFigureOut">
              <a:rPr lang="en-IN" smtClean="0"/>
              <a:t>14-05-2024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B0AF9-E1E5-44DB-8DC5-F58AD974159F}" type="slidenum">
              <a:rPr lang="en-IN" smtClean="0"/>
              <a:t>‹#›</a:t>
            </a:fld>
            <a:endParaRPr lang="en-IN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91791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37196-B57F-4675-BB46-2D7331A2244C}" type="datetimeFigureOut">
              <a:rPr lang="en-IN" smtClean="0"/>
              <a:t>14-05-2024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B0AF9-E1E5-44DB-8DC5-F58AD974159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553010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37196-B57F-4675-BB46-2D7331A2244C}" type="datetimeFigureOut">
              <a:rPr lang="en-IN" smtClean="0"/>
              <a:t>14-05-2024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B0AF9-E1E5-44DB-8DC5-F58AD974159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327585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37196-B57F-4675-BB46-2D7331A2244C}" type="datetimeFigureOut">
              <a:rPr lang="en-IN" smtClean="0"/>
              <a:t>14-05-2024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B0AF9-E1E5-44DB-8DC5-F58AD974159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003342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37196-B57F-4675-BB46-2D7331A2244C}" type="datetimeFigureOut">
              <a:rPr lang="en-IN" smtClean="0"/>
              <a:t>14-05-2024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B0AF9-E1E5-44DB-8DC5-F58AD974159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55104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99737196-B57F-4675-BB46-2D7331A2244C}" type="datetimeFigureOut">
              <a:rPr lang="en-IN" smtClean="0"/>
              <a:t>14-05-2024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4CB0AF9-E1E5-44DB-8DC5-F58AD974159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679672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37196-B57F-4675-BB46-2D7331A2244C}" type="datetimeFigureOut">
              <a:rPr lang="en-IN" smtClean="0"/>
              <a:t>14-05-2024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B0AF9-E1E5-44DB-8DC5-F58AD974159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892837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9737196-B57F-4675-BB46-2D7331A2244C}" type="datetimeFigureOut">
              <a:rPr lang="en-IN" smtClean="0"/>
              <a:t>14-05-2024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64CB0AF9-E1E5-44DB-8DC5-F58AD974159F}" type="slidenum">
              <a:rPr lang="en-IN" smtClean="0"/>
              <a:t>‹#›</a:t>
            </a:fld>
            <a:endParaRPr lang="en-IN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55135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mp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mp"/><Relationship Id="rId2" Type="http://schemas.openxmlformats.org/officeDocument/2006/relationships/image" Target="../media/image7.tmp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tmp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mp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mp"/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mp"/><Relationship Id="rId2" Type="http://schemas.openxmlformats.org/officeDocument/2006/relationships/image" Target="../media/image13.tmp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tm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mp"/><Relationship Id="rId2" Type="http://schemas.openxmlformats.org/officeDocument/2006/relationships/image" Target="../media/image16.tmp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mp"/><Relationship Id="rId2" Type="http://schemas.openxmlformats.org/officeDocument/2006/relationships/image" Target="../media/image18.tmp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mp"/><Relationship Id="rId2" Type="http://schemas.openxmlformats.org/officeDocument/2006/relationships/image" Target="../media/image16.tmp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mp"/><Relationship Id="rId2" Type="http://schemas.openxmlformats.org/officeDocument/2006/relationships/image" Target="../media/image20.tmp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mp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mp"/><Relationship Id="rId2" Type="http://schemas.openxmlformats.org/officeDocument/2006/relationships/image" Target="../media/image23.tmp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mp"/><Relationship Id="rId2" Type="http://schemas.openxmlformats.org/officeDocument/2006/relationships/image" Target="../media/image25.tmp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mp"/><Relationship Id="rId2" Type="http://schemas.openxmlformats.org/officeDocument/2006/relationships/image" Target="../media/image27.tmp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mp"/><Relationship Id="rId2" Type="http://schemas.openxmlformats.org/officeDocument/2006/relationships/image" Target="../media/image29.tmp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mp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mp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mp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mp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mp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mp"/><Relationship Id="rId2" Type="http://schemas.openxmlformats.org/officeDocument/2006/relationships/image" Target="../media/image5.tmp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E5D83E-B2DF-EFD6-A85F-D306AA9D34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9630" y="562102"/>
            <a:ext cx="10058400" cy="2638298"/>
          </a:xfrm>
        </p:spPr>
        <p:txBody>
          <a:bodyPr/>
          <a:lstStyle/>
          <a:p>
            <a:r>
              <a:rPr lang="en-IN" dirty="0"/>
              <a:t>Exam Scheduling Software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A4E62E-E3F3-D2CD-5713-4CF26F22CE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1233" y="1127129"/>
            <a:ext cx="3708038" cy="227964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D4CEEE4-72BC-FAC4-99A0-DDB3BC0E37D5}"/>
              </a:ext>
            </a:extLst>
          </p:cNvPr>
          <p:cNvSpPr txBox="1"/>
          <p:nvPr/>
        </p:nvSpPr>
        <p:spPr>
          <a:xfrm>
            <a:off x="1339850" y="4591050"/>
            <a:ext cx="8667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By Shubham Yogesh Mahajan (12241730) a BTech student in the discipline of CSE</a:t>
            </a:r>
          </a:p>
        </p:txBody>
      </p:sp>
    </p:spTree>
    <p:extLst>
      <p:ext uri="{BB962C8B-B14F-4D97-AF65-F5344CB8AC3E}">
        <p14:creationId xmlns:p14="http://schemas.microsoft.com/office/powerpoint/2010/main" val="6119959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101AD0-ED4D-8D5D-9569-D860D3613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1440" y="71804"/>
            <a:ext cx="4389120" cy="799247"/>
          </a:xfrm>
        </p:spPr>
        <p:txBody>
          <a:bodyPr>
            <a:normAutofit/>
          </a:bodyPr>
          <a:lstStyle/>
          <a:p>
            <a:r>
              <a:rPr lang="en-IN" sz="4400" u="sng" dirty="0"/>
              <a:t>Detailed Analysis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486D2C5-62F6-E1D9-34CC-6436F88CFF51}"/>
              </a:ext>
            </a:extLst>
          </p:cNvPr>
          <p:cNvSpPr txBox="1"/>
          <p:nvPr/>
        </p:nvSpPr>
        <p:spPr>
          <a:xfrm>
            <a:off x="2178050" y="1221343"/>
            <a:ext cx="10909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With the click of a button, the user can obtain a detailed report of the data present in the “Analysis Table”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C90AF6-314C-BF53-923D-96E5B0D560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896" y="1940967"/>
            <a:ext cx="5742847" cy="432013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C906DA6-511F-858D-6F3E-D8A525A495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3122" y="2234760"/>
            <a:ext cx="6095902" cy="26864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9D85C8A-77B6-D685-53C1-53B674A950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597" y="1221343"/>
            <a:ext cx="1945453" cy="39891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018BE15-CBB3-06F4-F90B-50E20738B40E}"/>
              </a:ext>
            </a:extLst>
          </p:cNvPr>
          <p:cNvSpPr txBox="1"/>
          <p:nvPr/>
        </p:nvSpPr>
        <p:spPr>
          <a:xfrm>
            <a:off x="107950" y="6386731"/>
            <a:ext cx="2476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i="1" dirty="0"/>
              <a:t>Features &amp; Functionality</a:t>
            </a:r>
          </a:p>
        </p:txBody>
      </p:sp>
    </p:spTree>
    <p:extLst>
      <p:ext uri="{BB962C8B-B14F-4D97-AF65-F5344CB8AC3E}">
        <p14:creationId xmlns:p14="http://schemas.microsoft.com/office/powerpoint/2010/main" val="25994264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85891-B9DB-F07B-602F-457A1EF718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7225" y="0"/>
            <a:ext cx="5784850" cy="767179"/>
          </a:xfrm>
        </p:spPr>
        <p:txBody>
          <a:bodyPr>
            <a:normAutofit/>
          </a:bodyPr>
          <a:lstStyle/>
          <a:p>
            <a:r>
              <a:rPr lang="en-IN" sz="4400" u="sng" dirty="0"/>
              <a:t>Scheduling of a course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F10BBD-27C2-D343-1C6E-27E73FAFD8FD}"/>
              </a:ext>
            </a:extLst>
          </p:cNvPr>
          <p:cNvSpPr txBox="1"/>
          <p:nvPr/>
        </p:nvSpPr>
        <p:spPr>
          <a:xfrm>
            <a:off x="844550" y="1012825"/>
            <a:ext cx="100520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With simply 4 clicks the user can schedule a course and, even understand how scheduling that course in that particular slot affects the overall Time Table.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475558-37B7-BEDC-1C33-5E02C4A48223}"/>
              </a:ext>
            </a:extLst>
          </p:cNvPr>
          <p:cNvSpPr txBox="1"/>
          <p:nvPr/>
        </p:nvSpPr>
        <p:spPr>
          <a:xfrm>
            <a:off x="692150" y="2139666"/>
            <a:ext cx="4559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Overview of the Scheduling Process: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9166D1B-C0AC-D1DE-1267-68927C23A7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7921" y="1770281"/>
            <a:ext cx="5608179" cy="445321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B94585E-5B09-4671-5393-23C2185C37F5}"/>
              </a:ext>
            </a:extLst>
          </p:cNvPr>
          <p:cNvSpPr txBox="1"/>
          <p:nvPr/>
        </p:nvSpPr>
        <p:spPr>
          <a:xfrm>
            <a:off x="7532229" y="3195746"/>
            <a:ext cx="4152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1) Select the course you want to schedule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9C0F4D7-6463-12CA-6B13-607F1DC57BF3}"/>
              </a:ext>
            </a:extLst>
          </p:cNvPr>
          <p:cNvCxnSpPr>
            <a:cxnSpLocks/>
          </p:cNvCxnSpPr>
          <p:nvPr/>
        </p:nvCxnSpPr>
        <p:spPr>
          <a:xfrm flipV="1">
            <a:off x="9179139" y="2499162"/>
            <a:ext cx="414582" cy="7568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95C1C5E-3286-A812-60A8-B6D12F3554E1}"/>
              </a:ext>
            </a:extLst>
          </p:cNvPr>
          <p:cNvSpPr txBox="1"/>
          <p:nvPr/>
        </p:nvSpPr>
        <p:spPr>
          <a:xfrm>
            <a:off x="6344779" y="3925332"/>
            <a:ext cx="53403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2) The slots which are possible for scheduling appear.</a:t>
            </a:r>
          </a:p>
          <a:p>
            <a:r>
              <a:rPr lang="en-IN" dirty="0"/>
              <a:t>     (displayed slots won’t have student conflicts)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979B3A1-269C-B786-8B2B-3DD97E4AFA8B}"/>
              </a:ext>
            </a:extLst>
          </p:cNvPr>
          <p:cNvCxnSpPr/>
          <p:nvPr/>
        </p:nvCxnSpPr>
        <p:spPr>
          <a:xfrm flipH="1" flipV="1">
            <a:off x="6089650" y="3092102"/>
            <a:ext cx="1162050" cy="8332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8FC90A4-ADD6-464A-C71A-2BB5CD20298A}"/>
              </a:ext>
            </a:extLst>
          </p:cNvPr>
          <p:cNvSpPr txBox="1"/>
          <p:nvPr/>
        </p:nvSpPr>
        <p:spPr>
          <a:xfrm>
            <a:off x="5384800" y="4959013"/>
            <a:ext cx="4356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3) Click “Schedule Course”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F5BE450-5480-2B83-A988-D41A553D79F3}"/>
              </a:ext>
            </a:extLst>
          </p:cNvPr>
          <p:cNvCxnSpPr/>
          <p:nvPr/>
        </p:nvCxnSpPr>
        <p:spPr>
          <a:xfrm flipH="1">
            <a:off x="5384800" y="5430293"/>
            <a:ext cx="342900" cy="5641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3DBCC6-DF38-71BA-0C39-299094DCCD45}"/>
              </a:ext>
            </a:extLst>
          </p:cNvPr>
          <p:cNvSpPr txBox="1"/>
          <p:nvPr/>
        </p:nvSpPr>
        <p:spPr>
          <a:xfrm>
            <a:off x="107950" y="6386731"/>
            <a:ext cx="2476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i="1" dirty="0"/>
              <a:t>Features &amp; Functionality</a:t>
            </a:r>
          </a:p>
        </p:txBody>
      </p:sp>
    </p:spTree>
    <p:extLst>
      <p:ext uri="{BB962C8B-B14F-4D97-AF65-F5344CB8AC3E}">
        <p14:creationId xmlns:p14="http://schemas.microsoft.com/office/powerpoint/2010/main" val="41183227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7C5101C-D7B7-12C8-0F26-309D318AC3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376" y="1114344"/>
            <a:ext cx="2883048" cy="31561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634B0D7-B304-EDE3-391C-8EAC46FC51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3039" y="107801"/>
            <a:ext cx="5264421" cy="580419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A6D1D11-11A3-7F55-84D3-84A0E7E68D0D}"/>
              </a:ext>
            </a:extLst>
          </p:cNvPr>
          <p:cNvSpPr txBox="1"/>
          <p:nvPr/>
        </p:nvSpPr>
        <p:spPr>
          <a:xfrm>
            <a:off x="234876" y="4629150"/>
            <a:ext cx="30607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4)Choose the appropriate slot from the dropdown and click Submit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42764AF-3F78-38F6-95B2-9E6CBCAFEE06}"/>
              </a:ext>
            </a:extLst>
          </p:cNvPr>
          <p:cNvCxnSpPr/>
          <p:nvPr/>
        </p:nvCxnSpPr>
        <p:spPr>
          <a:xfrm flipV="1">
            <a:off x="1974850" y="3746500"/>
            <a:ext cx="0" cy="8826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78F6615-176D-FD33-F662-12283E88C53C}"/>
              </a:ext>
            </a:extLst>
          </p:cNvPr>
          <p:cNvCxnSpPr/>
          <p:nvPr/>
        </p:nvCxnSpPr>
        <p:spPr>
          <a:xfrm>
            <a:off x="3689424" y="1746250"/>
            <a:ext cx="266361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D0AF445-31CC-9C51-42B7-003A9B7281B9}"/>
              </a:ext>
            </a:extLst>
          </p:cNvPr>
          <p:cNvSpPr txBox="1"/>
          <p:nvPr/>
        </p:nvSpPr>
        <p:spPr>
          <a:xfrm>
            <a:off x="7239000" y="2987496"/>
            <a:ext cx="3759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The confirmation dialog box shows how scheduling the course in the chosen slot will affect the overall exam Time Table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74097EC-69B9-66B1-BDA3-B42B1ACB7026}"/>
              </a:ext>
            </a:extLst>
          </p:cNvPr>
          <p:cNvSpPr txBox="1"/>
          <p:nvPr/>
        </p:nvSpPr>
        <p:spPr>
          <a:xfrm>
            <a:off x="3670152" y="1746250"/>
            <a:ext cx="266361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5) Confirmation Dialog Box appears if :</a:t>
            </a:r>
          </a:p>
          <a:p>
            <a:endParaRPr lang="en-IN" dirty="0"/>
          </a:p>
          <a:p>
            <a:r>
              <a:rPr lang="en-IN" dirty="0"/>
              <a:t>a)there are no student conflicts </a:t>
            </a:r>
          </a:p>
          <a:p>
            <a:r>
              <a:rPr lang="en-IN" dirty="0"/>
              <a:t>b)the max capacity specified is not being exceeded</a:t>
            </a:r>
          </a:p>
        </p:txBody>
      </p:sp>
      <p:sp>
        <p:nvSpPr>
          <p:cNvPr id="14" name="Arrow: Bent 13">
            <a:extLst>
              <a:ext uri="{FF2B5EF4-FFF2-40B4-BE49-F238E27FC236}">
                <a16:creationId xmlns:a16="http://schemas.microsoft.com/office/drawing/2014/main" id="{29D1F922-B0A6-9FB0-62F9-2EB90203F398}"/>
              </a:ext>
            </a:extLst>
          </p:cNvPr>
          <p:cNvSpPr/>
          <p:nvPr/>
        </p:nvSpPr>
        <p:spPr>
          <a:xfrm rot="16200000" flipH="1">
            <a:off x="6584950" y="3473450"/>
            <a:ext cx="654050" cy="615950"/>
          </a:xfrm>
          <a:prstGeom prst="ben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720B6FF-E12A-7DA7-2328-363DA9A57E52}"/>
              </a:ext>
            </a:extLst>
          </p:cNvPr>
          <p:cNvSpPr/>
          <p:nvPr/>
        </p:nvSpPr>
        <p:spPr>
          <a:xfrm>
            <a:off x="7219950" y="2987496"/>
            <a:ext cx="3873500" cy="1120954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B861110-B8A8-96DD-B6F3-2518479CA8FE}"/>
              </a:ext>
            </a:extLst>
          </p:cNvPr>
          <p:cNvSpPr txBox="1"/>
          <p:nvPr/>
        </p:nvSpPr>
        <p:spPr>
          <a:xfrm>
            <a:off x="3759546" y="5441265"/>
            <a:ext cx="20794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6) Click Apply to Schedule the course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5282CEE-1FAF-BE76-2909-71B576F657CC}"/>
              </a:ext>
            </a:extLst>
          </p:cNvPr>
          <p:cNvCxnSpPr>
            <a:cxnSpLocks/>
          </p:cNvCxnSpPr>
          <p:nvPr/>
        </p:nvCxnSpPr>
        <p:spPr>
          <a:xfrm flipV="1">
            <a:off x="5499100" y="5441265"/>
            <a:ext cx="1022350" cy="2165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681AC5D7-129E-9A47-D60C-A2B94940FAE8}"/>
              </a:ext>
            </a:extLst>
          </p:cNvPr>
          <p:cNvSpPr txBox="1"/>
          <p:nvPr/>
        </p:nvSpPr>
        <p:spPr>
          <a:xfrm>
            <a:off x="107950" y="6386731"/>
            <a:ext cx="2476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i="1" dirty="0"/>
              <a:t>Features &amp; Functionality</a:t>
            </a:r>
          </a:p>
        </p:txBody>
      </p:sp>
    </p:spTree>
    <p:extLst>
      <p:ext uri="{BB962C8B-B14F-4D97-AF65-F5344CB8AC3E}">
        <p14:creationId xmlns:p14="http://schemas.microsoft.com/office/powerpoint/2010/main" val="20885610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C298F2F-7014-55A6-3572-4083908D3C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800" y="1571552"/>
            <a:ext cx="5239019" cy="283859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10B1AAF-941D-C679-C243-C2D8C5CDA7D1}"/>
              </a:ext>
            </a:extLst>
          </p:cNvPr>
          <p:cNvSpPr txBox="1"/>
          <p:nvPr/>
        </p:nvSpPr>
        <p:spPr>
          <a:xfrm>
            <a:off x="558800" y="4584700"/>
            <a:ext cx="53213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In case a slot is chosen which raises a student conflict , a detailed summary is given –</a:t>
            </a:r>
          </a:p>
          <a:p>
            <a:pPr marL="342900" indent="-342900">
              <a:buAutoNum type="alphaLcParenR"/>
            </a:pPr>
            <a:r>
              <a:rPr lang="en-IN" dirty="0"/>
              <a:t>The IDs of the student </a:t>
            </a:r>
          </a:p>
          <a:p>
            <a:pPr marL="342900" indent="-342900">
              <a:buAutoNum type="alphaLcParenR"/>
            </a:pPr>
            <a:r>
              <a:rPr lang="en-IN" dirty="0"/>
              <a:t>The course in the slot in which the conflicting student in enrolled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01D915-3962-DF71-062D-68C1350B47AA}"/>
              </a:ext>
            </a:extLst>
          </p:cNvPr>
          <p:cNvSpPr txBox="1"/>
          <p:nvPr/>
        </p:nvSpPr>
        <p:spPr>
          <a:xfrm>
            <a:off x="558801" y="313970"/>
            <a:ext cx="47053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Student Conflict Example:</a:t>
            </a:r>
          </a:p>
          <a:p>
            <a:r>
              <a:rPr lang="en-IN" dirty="0"/>
              <a:t>Attempting to schedule EE353 in 31 slot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36FABE-9EE1-3C7E-6F6D-8A66B71C35D2}"/>
              </a:ext>
            </a:extLst>
          </p:cNvPr>
          <p:cNvSpPr txBox="1"/>
          <p:nvPr/>
        </p:nvSpPr>
        <p:spPr>
          <a:xfrm>
            <a:off x="1162050" y="3086100"/>
            <a:ext cx="436245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/>
              <a:t>This implies that 12140270 is enrolled in both EE208 and EE353 and thus, we can’t schedule EE353 in 31 as EE208 is already present in that slot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A9FF58D-E510-CA44-ED39-934368AC12C4}"/>
              </a:ext>
            </a:extLst>
          </p:cNvPr>
          <p:cNvSpPr/>
          <p:nvPr/>
        </p:nvSpPr>
        <p:spPr>
          <a:xfrm>
            <a:off x="1149350" y="3092450"/>
            <a:ext cx="4356100" cy="736600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Arrow: Bent 8">
            <a:extLst>
              <a:ext uri="{FF2B5EF4-FFF2-40B4-BE49-F238E27FC236}">
                <a16:creationId xmlns:a16="http://schemas.microsoft.com/office/drawing/2014/main" id="{617FDA45-4152-EBF0-6B96-878DEBA05B86}"/>
              </a:ext>
            </a:extLst>
          </p:cNvPr>
          <p:cNvSpPr/>
          <p:nvPr/>
        </p:nvSpPr>
        <p:spPr>
          <a:xfrm rot="16200000">
            <a:off x="627062" y="2986087"/>
            <a:ext cx="688975" cy="400050"/>
          </a:xfrm>
          <a:prstGeom prst="ben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0E53098-52BC-3397-3E65-6F25A185BE83}"/>
              </a:ext>
            </a:extLst>
          </p:cNvPr>
          <p:cNvCxnSpPr/>
          <p:nvPr/>
        </p:nvCxnSpPr>
        <p:spPr>
          <a:xfrm>
            <a:off x="5981700" y="0"/>
            <a:ext cx="0" cy="631825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31D90EE0-AB42-2AFF-E0F7-294BD6DF63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2850" y="950944"/>
            <a:ext cx="4845050" cy="378135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A9181E6-15BF-16E0-3DC2-77F6FF1AC0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5304" y="5300707"/>
            <a:ext cx="2616334" cy="104145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560128B-8B22-03D4-0897-0F07AB8305E1}"/>
              </a:ext>
            </a:extLst>
          </p:cNvPr>
          <p:cNvSpPr txBox="1"/>
          <p:nvPr/>
        </p:nvSpPr>
        <p:spPr>
          <a:xfrm>
            <a:off x="6292850" y="273707"/>
            <a:ext cx="47624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Capacity Exceeding Example</a:t>
            </a:r>
          </a:p>
          <a:p>
            <a:r>
              <a:rPr lang="en-IN" dirty="0"/>
              <a:t>Attempting to schedule PHT899 in slot 53</a:t>
            </a:r>
          </a:p>
        </p:txBody>
      </p:sp>
      <p:sp>
        <p:nvSpPr>
          <p:cNvPr id="17" name="Arrow: Curved Left 16">
            <a:extLst>
              <a:ext uri="{FF2B5EF4-FFF2-40B4-BE49-F238E27FC236}">
                <a16:creationId xmlns:a16="http://schemas.microsoft.com/office/drawing/2014/main" id="{B6721651-3603-28E5-A712-3ED251D2A3A2}"/>
              </a:ext>
            </a:extLst>
          </p:cNvPr>
          <p:cNvSpPr/>
          <p:nvPr/>
        </p:nvSpPr>
        <p:spPr>
          <a:xfrm>
            <a:off x="10312405" y="4165585"/>
            <a:ext cx="742944" cy="1620806"/>
          </a:xfrm>
          <a:prstGeom prst="curved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6C286CA-BE51-BF44-7033-1DCD3535475F}"/>
              </a:ext>
            </a:extLst>
          </p:cNvPr>
          <p:cNvSpPr txBox="1"/>
          <p:nvPr/>
        </p:nvSpPr>
        <p:spPr>
          <a:xfrm>
            <a:off x="6165582" y="4654376"/>
            <a:ext cx="4699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An option provided to allow users to increase the max capacity conveniently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2C0F1A9-CDB1-CFAD-3AFD-C885DE42F8AE}"/>
              </a:ext>
            </a:extLst>
          </p:cNvPr>
          <p:cNvSpPr txBox="1"/>
          <p:nvPr/>
        </p:nvSpPr>
        <p:spPr>
          <a:xfrm>
            <a:off x="107950" y="6386731"/>
            <a:ext cx="2476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i="1" dirty="0"/>
              <a:t>Features &amp; Functionality</a:t>
            </a:r>
          </a:p>
        </p:txBody>
      </p:sp>
    </p:spTree>
    <p:extLst>
      <p:ext uri="{BB962C8B-B14F-4D97-AF65-F5344CB8AC3E}">
        <p14:creationId xmlns:p14="http://schemas.microsoft.com/office/powerpoint/2010/main" val="40140114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88F8E-2B90-3288-C6B2-37320270A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8115" y="0"/>
            <a:ext cx="6236970" cy="854710"/>
          </a:xfrm>
        </p:spPr>
        <p:txBody>
          <a:bodyPr>
            <a:normAutofit/>
          </a:bodyPr>
          <a:lstStyle/>
          <a:p>
            <a:r>
              <a:rPr lang="en-IN" sz="4400" u="sng" dirty="0"/>
              <a:t>De-scheduling a course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E68DEA-92C0-9AF4-4A55-3BBF6DEA4B57}"/>
              </a:ext>
            </a:extLst>
          </p:cNvPr>
          <p:cNvSpPr txBox="1"/>
          <p:nvPr/>
        </p:nvSpPr>
        <p:spPr>
          <a:xfrm>
            <a:off x="571500" y="1250950"/>
            <a:ext cx="1082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With simply 3 clicks the user can de-schedule a course and observe its overall effects on the Time Table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C44F35-724B-1004-9407-C99EA15F9BC8}"/>
              </a:ext>
            </a:extLst>
          </p:cNvPr>
          <p:cNvSpPr txBox="1"/>
          <p:nvPr/>
        </p:nvSpPr>
        <p:spPr>
          <a:xfrm>
            <a:off x="654050" y="1860550"/>
            <a:ext cx="414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Overview of the De-scheduling Process: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A82F2B-3DC2-6489-6838-8BF7653D7BA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75"/>
          <a:stretch/>
        </p:blipFill>
        <p:spPr>
          <a:xfrm>
            <a:off x="457200" y="2470150"/>
            <a:ext cx="11277600" cy="13509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62F1D3A-DBB0-08EB-E168-1DE97C74CD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7700" y="5132330"/>
            <a:ext cx="2203563" cy="34291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3A4B4F5-B0C1-F295-4EE3-2E2B2F6FBEEF}"/>
              </a:ext>
            </a:extLst>
          </p:cNvPr>
          <p:cNvSpPr txBox="1"/>
          <p:nvPr/>
        </p:nvSpPr>
        <p:spPr>
          <a:xfrm>
            <a:off x="4552950" y="4076700"/>
            <a:ext cx="619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1) Select the slot from which you wish to de-schedule a course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3D56C71-B2C6-6D76-D204-F6E79ACCFF27}"/>
              </a:ext>
            </a:extLst>
          </p:cNvPr>
          <p:cNvCxnSpPr>
            <a:stCxn id="9" idx="1"/>
          </p:cNvCxnSpPr>
          <p:nvPr/>
        </p:nvCxnSpPr>
        <p:spPr>
          <a:xfrm flipH="1" flipV="1">
            <a:off x="4140200" y="3314700"/>
            <a:ext cx="412750" cy="9466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394AF96-D673-301A-4736-A5A7BC68970F}"/>
              </a:ext>
            </a:extLst>
          </p:cNvPr>
          <p:cNvSpPr txBox="1"/>
          <p:nvPr/>
        </p:nvSpPr>
        <p:spPr>
          <a:xfrm>
            <a:off x="812800" y="5105916"/>
            <a:ext cx="6267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2) Click the “De-schedule Course” button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167463C-92F4-E43A-2937-8A285FC28489}"/>
              </a:ext>
            </a:extLst>
          </p:cNvPr>
          <p:cNvCxnSpPr/>
          <p:nvPr/>
        </p:nvCxnSpPr>
        <p:spPr>
          <a:xfrm>
            <a:off x="4730750" y="5290582"/>
            <a:ext cx="21717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0200507-77A7-CBBF-6B93-215FAEF7533B}"/>
              </a:ext>
            </a:extLst>
          </p:cNvPr>
          <p:cNvSpPr txBox="1"/>
          <p:nvPr/>
        </p:nvSpPr>
        <p:spPr>
          <a:xfrm>
            <a:off x="107950" y="6386731"/>
            <a:ext cx="2476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i="1" dirty="0"/>
              <a:t>Features &amp; Functionality</a:t>
            </a:r>
          </a:p>
        </p:txBody>
      </p:sp>
    </p:spTree>
    <p:extLst>
      <p:ext uri="{BB962C8B-B14F-4D97-AF65-F5344CB8AC3E}">
        <p14:creationId xmlns:p14="http://schemas.microsoft.com/office/powerpoint/2010/main" val="8800591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45D104B-1D3B-E025-A471-A77CC30164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926" y="434894"/>
            <a:ext cx="2883048" cy="31561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7C7903B-C9A7-1EF6-24C8-5693CFE2E6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1263" y="431800"/>
            <a:ext cx="5114539" cy="563894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9C206DC-CC61-330B-737B-48932F315C68}"/>
              </a:ext>
            </a:extLst>
          </p:cNvPr>
          <p:cNvSpPr txBox="1"/>
          <p:nvPr/>
        </p:nvSpPr>
        <p:spPr>
          <a:xfrm>
            <a:off x="685763" y="4064000"/>
            <a:ext cx="32893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3) Select the course you want the de-schedule from the drop down and click Submit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C41B74D-FF86-6C87-7D4F-E879A7F04B42}"/>
              </a:ext>
            </a:extLst>
          </p:cNvPr>
          <p:cNvCxnSpPr/>
          <p:nvPr/>
        </p:nvCxnSpPr>
        <p:spPr>
          <a:xfrm>
            <a:off x="3771974" y="1752600"/>
            <a:ext cx="296537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596532B-2DDA-7939-5F65-CBBCC842DF6C}"/>
              </a:ext>
            </a:extLst>
          </p:cNvPr>
          <p:cNvSpPr txBox="1"/>
          <p:nvPr/>
        </p:nvSpPr>
        <p:spPr>
          <a:xfrm>
            <a:off x="3886274" y="1106269"/>
            <a:ext cx="2584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Confirmation Dialog Box appears</a:t>
            </a:r>
          </a:p>
        </p:txBody>
      </p:sp>
      <p:sp>
        <p:nvSpPr>
          <p:cNvPr id="12" name="Arrow: Curved Left 11">
            <a:extLst>
              <a:ext uri="{FF2B5EF4-FFF2-40B4-BE49-F238E27FC236}">
                <a16:creationId xmlns:a16="http://schemas.microsoft.com/office/drawing/2014/main" id="{AB9EC484-DD0B-E9EC-728D-9C34C9FCF183}"/>
              </a:ext>
            </a:extLst>
          </p:cNvPr>
          <p:cNvSpPr/>
          <p:nvPr/>
        </p:nvSpPr>
        <p:spPr>
          <a:xfrm flipH="1">
            <a:off x="5976968" y="2284114"/>
            <a:ext cx="760382" cy="2484735"/>
          </a:xfrm>
          <a:prstGeom prst="curvedLeftArrow">
            <a:avLst>
              <a:gd name="adj1" fmla="val 25000"/>
              <a:gd name="adj2" fmla="val 50000"/>
              <a:gd name="adj3" fmla="val 27505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BC9109B-C1FF-4417-5567-09D1E93FCA44}"/>
              </a:ext>
            </a:extLst>
          </p:cNvPr>
          <p:cNvSpPr txBox="1"/>
          <p:nvPr/>
        </p:nvSpPr>
        <p:spPr>
          <a:xfrm>
            <a:off x="4194880" y="5099625"/>
            <a:ext cx="21195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4) Click “Apply” to de-schedule the course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5825092-53A8-695A-713C-4A8A5FECB52D}"/>
              </a:ext>
            </a:extLst>
          </p:cNvPr>
          <p:cNvCxnSpPr>
            <a:cxnSpLocks/>
          </p:cNvCxnSpPr>
          <p:nvPr/>
        </p:nvCxnSpPr>
        <p:spPr>
          <a:xfrm>
            <a:off x="5976968" y="5581650"/>
            <a:ext cx="925482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1D3CF091-D063-407F-619A-BD1DCBE3CC9F}"/>
              </a:ext>
            </a:extLst>
          </p:cNvPr>
          <p:cNvSpPr txBox="1"/>
          <p:nvPr/>
        </p:nvSpPr>
        <p:spPr>
          <a:xfrm>
            <a:off x="107950" y="6386731"/>
            <a:ext cx="2476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i="1" dirty="0"/>
              <a:t>Features &amp; Functionality</a:t>
            </a:r>
          </a:p>
        </p:txBody>
      </p:sp>
    </p:spTree>
    <p:extLst>
      <p:ext uri="{BB962C8B-B14F-4D97-AF65-F5344CB8AC3E}">
        <p14:creationId xmlns:p14="http://schemas.microsoft.com/office/powerpoint/2010/main" val="21244019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E29E3-38B5-255C-3006-91485AA95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3865" y="95587"/>
            <a:ext cx="8764270" cy="842010"/>
          </a:xfrm>
        </p:spPr>
        <p:txBody>
          <a:bodyPr>
            <a:normAutofit/>
          </a:bodyPr>
          <a:lstStyle/>
          <a:p>
            <a:r>
              <a:rPr lang="en-IN" sz="4400" u="sng" dirty="0"/>
              <a:t>Finding Alternate Slots for a Course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20933B-0E0A-4766-7ECF-442C619F5F57}"/>
              </a:ext>
            </a:extLst>
          </p:cNvPr>
          <p:cNvSpPr txBox="1"/>
          <p:nvPr/>
        </p:nvSpPr>
        <p:spPr>
          <a:xfrm>
            <a:off x="1548130" y="1193800"/>
            <a:ext cx="1120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The user can find alternate slots for a scheduled course to explore alternate possibilities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ACA89D-7D0E-082F-85DA-F41E4E8E929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75"/>
          <a:stretch/>
        </p:blipFill>
        <p:spPr>
          <a:xfrm>
            <a:off x="457200" y="2470150"/>
            <a:ext cx="11277600" cy="13509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D30A7F9-BA73-4490-D722-6C1E25E14D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7700" y="5132330"/>
            <a:ext cx="2203563" cy="34291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47A51A6-EF60-F2FE-57D6-A87632A30CDE}"/>
              </a:ext>
            </a:extLst>
          </p:cNvPr>
          <p:cNvSpPr txBox="1"/>
          <p:nvPr/>
        </p:nvSpPr>
        <p:spPr>
          <a:xfrm>
            <a:off x="4552950" y="4076700"/>
            <a:ext cx="619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1) Select the slot in which the course is present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78E5D04-B89D-4838-3D9D-B21194F63832}"/>
              </a:ext>
            </a:extLst>
          </p:cNvPr>
          <p:cNvCxnSpPr>
            <a:stCxn id="7" idx="1"/>
          </p:cNvCxnSpPr>
          <p:nvPr/>
        </p:nvCxnSpPr>
        <p:spPr>
          <a:xfrm flipH="1" flipV="1">
            <a:off x="4140200" y="3314700"/>
            <a:ext cx="412750" cy="9466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BC6FE94-98B8-ABA5-F957-C36DD992C5FC}"/>
              </a:ext>
            </a:extLst>
          </p:cNvPr>
          <p:cNvSpPr txBox="1"/>
          <p:nvPr/>
        </p:nvSpPr>
        <p:spPr>
          <a:xfrm>
            <a:off x="787400" y="5105916"/>
            <a:ext cx="6267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2) Click the “Find Alternate Slot” button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DFAEA5E-556F-3702-A71B-C396D8E8FCC2}"/>
              </a:ext>
            </a:extLst>
          </p:cNvPr>
          <p:cNvCxnSpPr/>
          <p:nvPr/>
        </p:nvCxnSpPr>
        <p:spPr>
          <a:xfrm>
            <a:off x="4730750" y="5290582"/>
            <a:ext cx="21717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3EEEDC97-8D63-5418-771C-1BCB14B07FD0}"/>
              </a:ext>
            </a:extLst>
          </p:cNvPr>
          <p:cNvSpPr txBox="1"/>
          <p:nvPr/>
        </p:nvSpPr>
        <p:spPr>
          <a:xfrm>
            <a:off x="107950" y="6386731"/>
            <a:ext cx="2476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i="1" dirty="0"/>
              <a:t>Features &amp; Functionality</a:t>
            </a:r>
          </a:p>
        </p:txBody>
      </p:sp>
    </p:spTree>
    <p:extLst>
      <p:ext uri="{BB962C8B-B14F-4D97-AF65-F5344CB8AC3E}">
        <p14:creationId xmlns:p14="http://schemas.microsoft.com/office/powerpoint/2010/main" val="24098562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3804B73-7A6E-9707-738F-0FB1EAECD4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926" y="644443"/>
            <a:ext cx="3238574" cy="35453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C2A8144-E659-E3F5-11FC-C6C35369CE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2328" y="1104843"/>
            <a:ext cx="1416122" cy="284871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59BCD1A-3EE9-6B9D-67F0-CE38E5FFDE13}"/>
              </a:ext>
            </a:extLst>
          </p:cNvPr>
          <p:cNvSpPr txBox="1"/>
          <p:nvPr/>
        </p:nvSpPr>
        <p:spPr>
          <a:xfrm>
            <a:off x="939800" y="4616450"/>
            <a:ext cx="4495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3) Choose the desired course from the dropdown and click submit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2922CAD-7792-4D95-9068-25FD2251E665}"/>
              </a:ext>
            </a:extLst>
          </p:cNvPr>
          <p:cNvCxnSpPr/>
          <p:nvPr/>
        </p:nvCxnSpPr>
        <p:spPr>
          <a:xfrm>
            <a:off x="4508500" y="1752600"/>
            <a:ext cx="44704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0CFECD3-C3CA-D3F0-FB70-3354A8DB39A9}"/>
              </a:ext>
            </a:extLst>
          </p:cNvPr>
          <p:cNvSpPr txBox="1"/>
          <p:nvPr/>
        </p:nvSpPr>
        <p:spPr>
          <a:xfrm>
            <a:off x="4768850" y="1917700"/>
            <a:ext cx="4038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The alternate scheduling possibilities for the course are shown.</a:t>
            </a:r>
          </a:p>
          <a:p>
            <a:endParaRPr lang="en-IN" dirty="0"/>
          </a:p>
          <a:p>
            <a:r>
              <a:rPr lang="en-IN" dirty="0"/>
              <a:t>(the displayed slots won’t have student conflicts)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2A81D2B-AE3C-4394-041E-D0742FF7FBC5}"/>
              </a:ext>
            </a:extLst>
          </p:cNvPr>
          <p:cNvSpPr txBox="1"/>
          <p:nvPr/>
        </p:nvSpPr>
        <p:spPr>
          <a:xfrm>
            <a:off x="107950" y="6386731"/>
            <a:ext cx="2476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i="1" dirty="0"/>
              <a:t>Features &amp; Functionality</a:t>
            </a:r>
          </a:p>
        </p:txBody>
      </p:sp>
    </p:spTree>
    <p:extLst>
      <p:ext uri="{BB962C8B-B14F-4D97-AF65-F5344CB8AC3E}">
        <p14:creationId xmlns:p14="http://schemas.microsoft.com/office/powerpoint/2010/main" val="40159446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FDED5-FCDA-7801-C38A-768AB1AD4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8165" y="-182238"/>
            <a:ext cx="3455670" cy="932597"/>
          </a:xfrm>
        </p:spPr>
        <p:txBody>
          <a:bodyPr>
            <a:normAutofit/>
          </a:bodyPr>
          <a:lstStyle/>
          <a:p>
            <a:r>
              <a:rPr lang="en-IN" sz="4400" u="sng" dirty="0"/>
              <a:t>Optimization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C243F3-2AD7-6EF6-1AD9-59984697E0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0" y="1204384"/>
            <a:ext cx="11417300" cy="472016"/>
          </a:xfrm>
        </p:spPr>
        <p:txBody>
          <a:bodyPr/>
          <a:lstStyle/>
          <a:p>
            <a:r>
              <a:rPr lang="en-IN" dirty="0"/>
              <a:t>With the click of a button the user can minimize the number of students who have to give 3 exams in a day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896AF8-E028-B374-2B80-2E47033200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7580" y="1760857"/>
            <a:ext cx="4521170" cy="454469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CB9C70A-8CB5-D77B-0FFD-63AAC7B0E5EB}"/>
              </a:ext>
            </a:extLst>
          </p:cNvPr>
          <p:cNvSpPr/>
          <p:nvPr/>
        </p:nvSpPr>
        <p:spPr>
          <a:xfrm>
            <a:off x="6756400" y="1746250"/>
            <a:ext cx="984250" cy="18605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40C63E4-2019-1146-BB55-A236C99DFA43}"/>
              </a:ext>
            </a:extLst>
          </p:cNvPr>
          <p:cNvSpPr/>
          <p:nvPr/>
        </p:nvSpPr>
        <p:spPr>
          <a:xfrm>
            <a:off x="6756400" y="4459607"/>
            <a:ext cx="984250" cy="1860550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" name="Arrow: Curved Left 9">
            <a:extLst>
              <a:ext uri="{FF2B5EF4-FFF2-40B4-BE49-F238E27FC236}">
                <a16:creationId xmlns:a16="http://schemas.microsoft.com/office/drawing/2014/main" id="{3B62957C-5256-7392-77AC-AB7411BD9A92}"/>
              </a:ext>
            </a:extLst>
          </p:cNvPr>
          <p:cNvSpPr/>
          <p:nvPr/>
        </p:nvSpPr>
        <p:spPr>
          <a:xfrm>
            <a:off x="7829550" y="2584450"/>
            <a:ext cx="1371600" cy="3069166"/>
          </a:xfrm>
          <a:prstGeom prst="curvedLeft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3CB1718-DF30-1129-FF9C-F29C96D80BF2}"/>
              </a:ext>
            </a:extLst>
          </p:cNvPr>
          <p:cNvSpPr txBox="1"/>
          <p:nvPr/>
        </p:nvSpPr>
        <p:spPr>
          <a:xfrm>
            <a:off x="510244" y="3288606"/>
            <a:ext cx="26139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Optimization is done using a special “Greedy” Algorithm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D12661-C563-A0D9-7C6C-F70EF8A02C3E}"/>
              </a:ext>
            </a:extLst>
          </p:cNvPr>
          <p:cNvSpPr txBox="1"/>
          <p:nvPr/>
        </p:nvSpPr>
        <p:spPr>
          <a:xfrm>
            <a:off x="107950" y="6386731"/>
            <a:ext cx="2476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i="1" dirty="0"/>
              <a:t>Features &amp; Functionality</a:t>
            </a:r>
          </a:p>
        </p:txBody>
      </p:sp>
    </p:spTree>
    <p:extLst>
      <p:ext uri="{BB962C8B-B14F-4D97-AF65-F5344CB8AC3E}">
        <p14:creationId xmlns:p14="http://schemas.microsoft.com/office/powerpoint/2010/main" val="30213795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7E49F2-D228-09D1-E873-56A470C09F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6815" y="74939"/>
            <a:ext cx="4738370" cy="608747"/>
          </a:xfrm>
        </p:spPr>
        <p:txBody>
          <a:bodyPr>
            <a:noAutofit/>
          </a:bodyPr>
          <a:lstStyle/>
          <a:p>
            <a:r>
              <a:rPr lang="en-IN" sz="4400" u="sng" dirty="0"/>
              <a:t>Swap Slots Feature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4F84F98-A7E4-FC46-EC7D-FEC22A3B1F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919" y="1025432"/>
            <a:ext cx="6671521" cy="301316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DADC7AF-28AC-8C4D-3DCE-D24A5C8E33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1865" y="1276296"/>
            <a:ext cx="5958639" cy="4978454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0417747-117C-A6E8-3FF1-FCB679C19F0B}"/>
              </a:ext>
            </a:extLst>
          </p:cNvPr>
          <p:cNvCxnSpPr/>
          <p:nvPr/>
        </p:nvCxnSpPr>
        <p:spPr>
          <a:xfrm>
            <a:off x="5499100" y="2819400"/>
            <a:ext cx="2533650" cy="0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187221A-2EE9-BA40-3E87-21B2E3219CFA}"/>
              </a:ext>
            </a:extLst>
          </p:cNvPr>
          <p:cNvSpPr txBox="1"/>
          <p:nvPr/>
        </p:nvSpPr>
        <p:spPr>
          <a:xfrm>
            <a:off x="704850" y="4800600"/>
            <a:ext cx="497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The user has complete control over how students attempt exams throughout the day.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0B21CF-AFA2-E37F-6790-01A3FCF49D3E}"/>
              </a:ext>
            </a:extLst>
          </p:cNvPr>
          <p:cNvSpPr txBox="1"/>
          <p:nvPr/>
        </p:nvSpPr>
        <p:spPr>
          <a:xfrm>
            <a:off x="107950" y="6386731"/>
            <a:ext cx="2476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i="1" dirty="0"/>
              <a:t>Features &amp; Functionality</a:t>
            </a:r>
          </a:p>
        </p:txBody>
      </p:sp>
    </p:spTree>
    <p:extLst>
      <p:ext uri="{BB962C8B-B14F-4D97-AF65-F5344CB8AC3E}">
        <p14:creationId xmlns:p14="http://schemas.microsoft.com/office/powerpoint/2010/main" val="14482366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35485-D86B-FAA5-A3A2-0D2FA14F0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400" dirty="0"/>
              <a:t>1</a:t>
            </a:r>
            <a:r>
              <a:rPr lang="en-IN" sz="2400" baseline="30000" dirty="0"/>
              <a:t>st</a:t>
            </a:r>
            <a:r>
              <a:rPr lang="en-IN" sz="2400" dirty="0"/>
              <a:t> February 2024</a:t>
            </a:r>
            <a:endParaRPr lang="en-IN" sz="4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D0D59C-5122-A9C8-686E-8F6C7C8C5D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dirty="0">
                <a:solidFill>
                  <a:schemeClr val="tx1"/>
                </a:solidFill>
              </a:rPr>
              <a:t>After encountering a hectic mid semester examination schedule , I visited the Office of Academic Affairs as the Class Representative of CSE’26 batch.</a:t>
            </a:r>
          </a:p>
          <a:p>
            <a:pPr marL="0" indent="0">
              <a:buNone/>
            </a:pPr>
            <a:r>
              <a:rPr lang="en-IN" dirty="0">
                <a:solidFill>
                  <a:schemeClr val="tx1"/>
                </a:solidFill>
              </a:rPr>
              <a:t>I observed that the prevailing practice of creating the time table for exams was done entirely manually using excel spreadsheets.</a:t>
            </a:r>
          </a:p>
          <a:p>
            <a:pPr marL="0" indent="0">
              <a:buNone/>
            </a:pPr>
            <a:r>
              <a:rPr lang="en-IN" dirty="0">
                <a:solidFill>
                  <a:schemeClr val="tx1"/>
                </a:solidFill>
              </a:rPr>
              <a:t>Any changes in the time table required the staff to perform  tedious , repetitive operations in the vast excel workbook</a:t>
            </a:r>
          </a:p>
          <a:p>
            <a:pPr marL="0" indent="0">
              <a:buNone/>
            </a:pPr>
            <a:endParaRPr lang="en-IN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IN" dirty="0">
                <a:solidFill>
                  <a:schemeClr val="tx1"/>
                </a:solidFill>
              </a:rPr>
              <a:t>This prompted me to develop a software that could help create the exam time table optimally and efficiently.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522CEC-FF87-80EF-5386-3D77B3AFE58C}"/>
              </a:ext>
            </a:extLst>
          </p:cNvPr>
          <p:cNvSpPr txBox="1"/>
          <p:nvPr/>
        </p:nvSpPr>
        <p:spPr>
          <a:xfrm>
            <a:off x="4546600" y="47750"/>
            <a:ext cx="3657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u="sng" dirty="0">
                <a:latin typeface="+mj-lt"/>
              </a:rPr>
              <a:t>Motivation</a:t>
            </a:r>
          </a:p>
        </p:txBody>
      </p:sp>
    </p:spTree>
    <p:extLst>
      <p:ext uri="{BB962C8B-B14F-4D97-AF65-F5344CB8AC3E}">
        <p14:creationId xmlns:p14="http://schemas.microsoft.com/office/powerpoint/2010/main" val="28960915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91A360A-E210-1DC1-AF0F-318EEDF115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453" y="944563"/>
            <a:ext cx="8181147" cy="4610012"/>
          </a:xfr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DF029B11-5541-D86E-570F-7BD9F6B5943E}"/>
              </a:ext>
            </a:extLst>
          </p:cNvPr>
          <p:cNvSpPr txBox="1">
            <a:spLocks/>
          </p:cNvSpPr>
          <p:nvPr/>
        </p:nvSpPr>
        <p:spPr>
          <a:xfrm>
            <a:off x="3726815" y="112407"/>
            <a:ext cx="4738370" cy="60874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4400" u="sng" dirty="0"/>
              <a:t>Swap Days Feature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20C6964-8CE3-ADC3-BF73-4B52F1196C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1972" y="4649722"/>
            <a:ext cx="7360028" cy="12637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D9E292B-1CD4-0BF4-2DE8-7A7DD8DA7FC0}"/>
              </a:ext>
            </a:extLst>
          </p:cNvPr>
          <p:cNvSpPr txBox="1"/>
          <p:nvPr/>
        </p:nvSpPr>
        <p:spPr>
          <a:xfrm>
            <a:off x="8147050" y="3060868"/>
            <a:ext cx="32575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The user has control over the workload distribution throughout the examinations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F5D171E-AD90-64B8-FC48-810FB7550EF3}"/>
              </a:ext>
            </a:extLst>
          </p:cNvPr>
          <p:cNvCxnSpPr/>
          <p:nvPr/>
        </p:nvCxnSpPr>
        <p:spPr>
          <a:xfrm>
            <a:off x="2063750" y="5554575"/>
            <a:ext cx="2844800" cy="0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A8463A17-DD31-1D0A-9994-76112159A9D3}"/>
              </a:ext>
            </a:extLst>
          </p:cNvPr>
          <p:cNvSpPr txBox="1"/>
          <p:nvPr/>
        </p:nvSpPr>
        <p:spPr>
          <a:xfrm>
            <a:off x="107950" y="6386731"/>
            <a:ext cx="2476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i="1" dirty="0"/>
              <a:t>Features &amp; Functionality</a:t>
            </a:r>
          </a:p>
        </p:txBody>
      </p:sp>
    </p:spTree>
    <p:extLst>
      <p:ext uri="{BB962C8B-B14F-4D97-AF65-F5344CB8AC3E}">
        <p14:creationId xmlns:p14="http://schemas.microsoft.com/office/powerpoint/2010/main" val="10870318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F5A0F-BB81-DDCD-663C-6EAB2B4B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7990" y="0"/>
            <a:ext cx="6256020" cy="811947"/>
          </a:xfrm>
        </p:spPr>
        <p:txBody>
          <a:bodyPr>
            <a:normAutofit/>
          </a:bodyPr>
          <a:lstStyle/>
          <a:p>
            <a:r>
              <a:rPr lang="en-IN" sz="4400" u="sng" dirty="0"/>
              <a:t>Faculty Workload Report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0F5311D-47CA-B10B-2F0F-0E03A07FFA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077" y="1419213"/>
            <a:ext cx="2006703" cy="463574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6D07792-26D1-BF3D-B719-2C74865251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2150" y="1466838"/>
            <a:ext cx="8052214" cy="4743694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06AA3CC6-6E6B-9C0A-5527-1CC52A82B1C7}"/>
              </a:ext>
            </a:extLst>
          </p:cNvPr>
          <p:cNvSpPr/>
          <p:nvPr/>
        </p:nvSpPr>
        <p:spPr>
          <a:xfrm>
            <a:off x="2603500" y="1660525"/>
            <a:ext cx="628650" cy="13335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998559-7C93-B20F-A812-DC387FA8CA34}"/>
              </a:ext>
            </a:extLst>
          </p:cNvPr>
          <p:cNvSpPr txBox="1"/>
          <p:nvPr/>
        </p:nvSpPr>
        <p:spPr>
          <a:xfrm>
            <a:off x="584200" y="2533650"/>
            <a:ext cx="2336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This feature can be used to ensure that no faculty is overloaded on any given day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F59B16-8078-429F-F341-2E3C8BA80B11}"/>
              </a:ext>
            </a:extLst>
          </p:cNvPr>
          <p:cNvSpPr txBox="1"/>
          <p:nvPr/>
        </p:nvSpPr>
        <p:spPr>
          <a:xfrm>
            <a:off x="107950" y="6386731"/>
            <a:ext cx="2476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i="1" dirty="0"/>
              <a:t>Features &amp; Functionality</a:t>
            </a:r>
          </a:p>
        </p:txBody>
      </p:sp>
    </p:spTree>
    <p:extLst>
      <p:ext uri="{BB962C8B-B14F-4D97-AF65-F5344CB8AC3E}">
        <p14:creationId xmlns:p14="http://schemas.microsoft.com/office/powerpoint/2010/main" val="13769183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E0D1F8-870B-57A3-C00B-9BCA04F9A6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4190" y="63942"/>
            <a:ext cx="6103620" cy="735747"/>
          </a:xfrm>
        </p:spPr>
        <p:txBody>
          <a:bodyPr>
            <a:normAutofit/>
          </a:bodyPr>
          <a:lstStyle/>
          <a:p>
            <a:r>
              <a:rPr lang="en-IN" sz="4400" u="sng" dirty="0"/>
              <a:t>Export Schedule to Excel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6D91AD8-9B80-472E-A611-EE034E3B99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559"/>
          <a:stretch/>
        </p:blipFill>
        <p:spPr>
          <a:xfrm>
            <a:off x="4776113" y="1257299"/>
            <a:ext cx="6228437" cy="4940301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944596E-DCB2-E259-DD8E-E49CEF8568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2200" y="1587484"/>
            <a:ext cx="1943200" cy="317516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D49F474C-F337-D09C-EA98-ABEF2981ECE3}"/>
              </a:ext>
            </a:extLst>
          </p:cNvPr>
          <p:cNvSpPr/>
          <p:nvPr/>
        </p:nvSpPr>
        <p:spPr>
          <a:xfrm>
            <a:off x="3835400" y="1628767"/>
            <a:ext cx="940713" cy="23495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15B1D3-50FA-D0C4-58B1-773E80890FC9}"/>
              </a:ext>
            </a:extLst>
          </p:cNvPr>
          <p:cNvSpPr txBox="1"/>
          <p:nvPr/>
        </p:nvSpPr>
        <p:spPr>
          <a:xfrm>
            <a:off x="107950" y="6386731"/>
            <a:ext cx="2476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i="1" dirty="0"/>
              <a:t>Features &amp; Functionality</a:t>
            </a:r>
          </a:p>
        </p:txBody>
      </p:sp>
    </p:spTree>
    <p:extLst>
      <p:ext uri="{BB962C8B-B14F-4D97-AF65-F5344CB8AC3E}">
        <p14:creationId xmlns:p14="http://schemas.microsoft.com/office/powerpoint/2010/main" val="40037186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8F15E-C254-9C64-C836-8312DCC617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4705" y="0"/>
            <a:ext cx="5798820" cy="848360"/>
          </a:xfrm>
        </p:spPr>
        <p:txBody>
          <a:bodyPr>
            <a:normAutofit/>
          </a:bodyPr>
          <a:lstStyle/>
          <a:p>
            <a:r>
              <a:rPr lang="en-IN" sz="4400" u="sng" dirty="0"/>
              <a:t>The numbers don’t lie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16FE21-7B19-322B-3D08-09065D10EB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1) It took more than 4 days to create the Mid Semester Examination Time Table, whereas the End Semester Examination was made in under 4 hours using the software !</a:t>
            </a:r>
          </a:p>
          <a:p>
            <a:endParaRPr lang="en-IN" dirty="0"/>
          </a:p>
          <a:p>
            <a:r>
              <a:rPr lang="en-IN" dirty="0"/>
              <a:t>2)Due to </a:t>
            </a:r>
            <a:r>
              <a:rPr lang="en-IN" b="1" dirty="0"/>
              <a:t>lack of optimization </a:t>
            </a:r>
            <a:r>
              <a:rPr lang="en-IN" dirty="0"/>
              <a:t>in the first version of the Mid Semester Exam Timetable more than </a:t>
            </a:r>
            <a:r>
              <a:rPr lang="en-IN" b="1" dirty="0"/>
              <a:t>200 </a:t>
            </a:r>
            <a:r>
              <a:rPr lang="en-IN" dirty="0"/>
              <a:t>students had to give 3 exams in a single day.</a:t>
            </a:r>
          </a:p>
          <a:p>
            <a:endParaRPr lang="en-IN" dirty="0"/>
          </a:p>
          <a:p>
            <a:r>
              <a:rPr lang="en-IN" dirty="0"/>
              <a:t>Using the special optimization algorithms of the software this number was reduced to </a:t>
            </a:r>
            <a:r>
              <a:rPr lang="en-IN" b="1" dirty="0"/>
              <a:t>0.          Not a Single student</a:t>
            </a:r>
            <a:r>
              <a:rPr lang="en-IN" dirty="0"/>
              <a:t> had to give 3 exams in a single day in the End Semester Examinations.</a:t>
            </a:r>
          </a:p>
          <a:p>
            <a:endParaRPr lang="en-IN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B4D5BF-E3CC-6358-3496-9EB1B17F239A}"/>
              </a:ext>
            </a:extLst>
          </p:cNvPr>
          <p:cNvSpPr txBox="1"/>
          <p:nvPr/>
        </p:nvSpPr>
        <p:spPr>
          <a:xfrm>
            <a:off x="1200150" y="1320800"/>
            <a:ext cx="10107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The End Semester examination Time Table was created using the “Exam Scheduling Software”</a:t>
            </a:r>
          </a:p>
        </p:txBody>
      </p:sp>
    </p:spTree>
    <p:extLst>
      <p:ext uri="{BB962C8B-B14F-4D97-AF65-F5344CB8AC3E}">
        <p14:creationId xmlns:p14="http://schemas.microsoft.com/office/powerpoint/2010/main" val="39642580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B806CC-6161-9D80-58B2-B6C73F971B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3415" y="101654"/>
            <a:ext cx="6185170" cy="762000"/>
          </a:xfrm>
        </p:spPr>
        <p:txBody>
          <a:bodyPr>
            <a:normAutofit/>
          </a:bodyPr>
          <a:lstStyle/>
          <a:p>
            <a:r>
              <a:rPr lang="en-IN" sz="4400" u="sng" dirty="0"/>
              <a:t>An Example of the benefits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6F4905-8C57-875C-6415-7A615A4CB045}"/>
              </a:ext>
            </a:extLst>
          </p:cNvPr>
          <p:cNvSpPr txBox="1"/>
          <p:nvPr/>
        </p:nvSpPr>
        <p:spPr>
          <a:xfrm>
            <a:off x="1625600" y="1170028"/>
            <a:ext cx="12287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The software analysis helped the staff to reduce the examination workload for the students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F32023D-C851-9755-6D09-42CE3C9C11DE}"/>
              </a:ext>
            </a:extLst>
          </p:cNvPr>
          <p:cNvSpPr txBox="1"/>
          <p:nvPr/>
        </p:nvSpPr>
        <p:spPr>
          <a:xfrm>
            <a:off x="7334654" y="2457855"/>
            <a:ext cx="454606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/>
              <a:t>The schedule was planned in such a way that the majority of the students who had to attempt 2 exams in a day were given a sufficient break between the two papers</a:t>
            </a: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497999F1-C7F3-2AAB-0CD1-F001973317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713" y="1960232"/>
            <a:ext cx="6672969" cy="2741470"/>
          </a:xfrm>
        </p:spPr>
      </p:pic>
    </p:spTree>
    <p:extLst>
      <p:ext uri="{BB962C8B-B14F-4D97-AF65-F5344CB8AC3E}">
        <p14:creationId xmlns:p14="http://schemas.microsoft.com/office/powerpoint/2010/main" val="12361835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B806CC-6161-9D80-58B2-B6C73F971B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3705" y="56329"/>
            <a:ext cx="6305550" cy="762000"/>
          </a:xfrm>
        </p:spPr>
        <p:txBody>
          <a:bodyPr>
            <a:normAutofit/>
          </a:bodyPr>
          <a:lstStyle/>
          <a:p>
            <a:r>
              <a:rPr lang="en-IN" sz="4400" u="sng" dirty="0"/>
              <a:t>An Example of the benefits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764886-6602-0A0C-F4E8-00CE92398C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Example: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6F4905-8C57-875C-6415-7A615A4CB045}"/>
              </a:ext>
            </a:extLst>
          </p:cNvPr>
          <p:cNvSpPr txBox="1"/>
          <p:nvPr/>
        </p:nvSpPr>
        <p:spPr>
          <a:xfrm>
            <a:off x="628650" y="1189078"/>
            <a:ext cx="12287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The software helped in prompt incorporation of suggestions and changes in the End Semester examination Time Table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E9D894-B73C-E19A-CF7D-D380061987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2707" y="1845734"/>
            <a:ext cx="3430146" cy="445682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F7CD18-EABC-2249-330E-50E332C7995A}"/>
              </a:ext>
            </a:extLst>
          </p:cNvPr>
          <p:cNvSpPr txBox="1"/>
          <p:nvPr/>
        </p:nvSpPr>
        <p:spPr>
          <a:xfrm>
            <a:off x="6096000" y="2051050"/>
            <a:ext cx="53594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/>
              <a:t>The presence of detailed analysis helped the staff to determine if the change is feasible.</a:t>
            </a:r>
          </a:p>
          <a:p>
            <a:endParaRPr lang="en-IN" sz="2000" dirty="0"/>
          </a:p>
          <a:p>
            <a:r>
              <a:rPr lang="en-IN" sz="2000" dirty="0"/>
              <a:t>The verification took less than 3 minutes.</a:t>
            </a:r>
          </a:p>
          <a:p>
            <a:endParaRPr lang="en-IN" sz="2000" dirty="0"/>
          </a:p>
          <a:p>
            <a:r>
              <a:rPr lang="en-IN" sz="2000" dirty="0"/>
              <a:t>This change was then applied in under 30 seconds by simply using the “Swap Days” feature of the software !</a:t>
            </a:r>
          </a:p>
          <a:p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41896220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C7D6ED8-D927-859E-1636-A954537C0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1456" y="0"/>
            <a:ext cx="6669087" cy="745066"/>
          </a:xfrm>
        </p:spPr>
        <p:txBody>
          <a:bodyPr>
            <a:normAutofit/>
          </a:bodyPr>
          <a:lstStyle/>
          <a:p>
            <a:r>
              <a:rPr lang="en-IN" sz="4400" u="sng" dirty="0"/>
              <a:t>An Example of the benefits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E07B80-B474-37E4-E0EA-2E2395A39715}"/>
              </a:ext>
            </a:extLst>
          </p:cNvPr>
          <p:cNvSpPr txBox="1"/>
          <p:nvPr/>
        </p:nvSpPr>
        <p:spPr>
          <a:xfrm>
            <a:off x="1200150" y="1873250"/>
            <a:ext cx="956945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/>
              <a:t>After  the first version of the End Sem TT was drafted a logistics issue prompted the academics to </a:t>
            </a:r>
            <a:r>
              <a:rPr lang="en-IN" sz="2000" b="1" dirty="0"/>
              <a:t>shift an entire exam slot.</a:t>
            </a:r>
          </a:p>
          <a:p>
            <a:endParaRPr lang="en-IN" sz="2000" dirty="0"/>
          </a:p>
          <a:p>
            <a:r>
              <a:rPr lang="en-IN" sz="2000" dirty="0"/>
              <a:t>Such a shift can have cascading effects on the entire schedule.</a:t>
            </a:r>
          </a:p>
          <a:p>
            <a:endParaRPr lang="en-IN" sz="2000" dirty="0"/>
          </a:p>
          <a:p>
            <a:r>
              <a:rPr lang="en-IN" sz="2000" dirty="0"/>
              <a:t>This seemingly humongous task was </a:t>
            </a:r>
            <a:r>
              <a:rPr lang="en-IN" sz="2000" b="1" dirty="0"/>
              <a:t>just a matter of 20 mins</a:t>
            </a:r>
            <a:r>
              <a:rPr lang="en-IN" sz="2000" dirty="0"/>
              <a:t> for the academic staff using the software .</a:t>
            </a:r>
          </a:p>
          <a:p>
            <a:r>
              <a:rPr lang="en-IN" sz="2000" dirty="0"/>
              <a:t>They were quickly able to identify the slots which could be swapped and the courses which could be shifted with the help of the robust analysis provided by the software.</a:t>
            </a:r>
          </a:p>
        </p:txBody>
      </p:sp>
    </p:spTree>
    <p:extLst>
      <p:ext uri="{BB962C8B-B14F-4D97-AF65-F5344CB8AC3E}">
        <p14:creationId xmlns:p14="http://schemas.microsoft.com/office/powerpoint/2010/main" val="26255922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B7F447-55F3-2D57-4DF2-E73A3FBBBD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0800" y="0"/>
            <a:ext cx="4470400" cy="811954"/>
          </a:xfrm>
        </p:spPr>
        <p:txBody>
          <a:bodyPr>
            <a:normAutofit/>
          </a:bodyPr>
          <a:lstStyle/>
          <a:p>
            <a:r>
              <a:rPr lang="en-IN" sz="4400" u="sng" dirty="0"/>
              <a:t>The Outcome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E4ECDF-5E14-A76C-EE8F-8F9F85F77B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This software not only helps the Office of Academic affairs but also the Students and the Faculties of IIT </a:t>
            </a:r>
            <a:r>
              <a:rPr lang="en-IN" dirty="0" err="1"/>
              <a:t>Bhilai</a:t>
            </a:r>
            <a:r>
              <a:rPr lang="en-IN" dirty="0"/>
              <a:t>.</a:t>
            </a:r>
          </a:p>
          <a:p>
            <a:r>
              <a:rPr lang="en-IN" dirty="0"/>
              <a:t>A Staff with better control over the time table would result in a better situation for the students and the faculties alike.</a:t>
            </a:r>
          </a:p>
          <a:p>
            <a:r>
              <a:rPr lang="en-IN" b="1" dirty="0"/>
              <a:t>A Time Table which is balanced and not hectic for the students </a:t>
            </a:r>
            <a:r>
              <a:rPr lang="en-IN" dirty="0"/>
              <a:t>is now not just a fantasy, but     </a:t>
            </a:r>
            <a:r>
              <a:rPr lang="en-IN" b="1" dirty="0"/>
              <a:t>a reality </a:t>
            </a:r>
            <a:r>
              <a:rPr lang="en-IN" dirty="0"/>
              <a:t>which can be achieved using this software </a:t>
            </a:r>
          </a:p>
        </p:txBody>
      </p:sp>
    </p:spTree>
    <p:extLst>
      <p:ext uri="{BB962C8B-B14F-4D97-AF65-F5344CB8AC3E}">
        <p14:creationId xmlns:p14="http://schemas.microsoft.com/office/powerpoint/2010/main" val="3026730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929C81-3E1F-16AA-DCB9-F881C3885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6640" y="0"/>
            <a:ext cx="4998720" cy="850900"/>
          </a:xfrm>
        </p:spPr>
        <p:txBody>
          <a:bodyPr>
            <a:normAutofit/>
          </a:bodyPr>
          <a:lstStyle/>
          <a:p>
            <a:r>
              <a:rPr lang="en-IN" sz="4400" u="sng" dirty="0"/>
              <a:t>Special Mentions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F29E5B-A4F8-0A0D-93C4-2929C73A72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2780" y="1757927"/>
            <a:ext cx="4865370" cy="4065694"/>
          </a:xfrm>
        </p:spPr>
        <p:txBody>
          <a:bodyPr>
            <a:normAutofit/>
          </a:bodyPr>
          <a:lstStyle/>
          <a:p>
            <a:r>
              <a:rPr lang="en-US" sz="18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</a:rPr>
              <a:t>I extend my sincere gratitude to Mr. Pawan Kumar Mishra, </a:t>
            </a:r>
            <a:r>
              <a:rPr lang="en-US" sz="1800" dirty="0">
                <a:solidFill>
                  <a:srgbClr val="0D0D0D"/>
                </a:solidFill>
                <a:highlight>
                  <a:srgbClr val="FFFFFF"/>
                </a:highlight>
              </a:rPr>
              <a:t>Assistant - </a:t>
            </a:r>
            <a:r>
              <a:rPr lang="en-US" sz="18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</a:rPr>
              <a:t>Office of Academic Affairs for his invaluable guidance throughout the development of this software. His profound insights played a pivotal role in defining the features and functionalities of the software. </a:t>
            </a:r>
          </a:p>
          <a:p>
            <a:endParaRPr lang="en-US" sz="1800" dirty="0">
              <a:solidFill>
                <a:srgbClr val="0D0D0D"/>
              </a:solidFill>
              <a:highlight>
                <a:srgbClr val="FFFFFF"/>
              </a:highlight>
            </a:endParaRPr>
          </a:p>
          <a:p>
            <a:r>
              <a:rPr lang="en-US" sz="1800" dirty="0">
                <a:solidFill>
                  <a:srgbClr val="0D0D0D"/>
                </a:solidFill>
                <a:highlight>
                  <a:srgbClr val="FFFFFF"/>
                </a:highlight>
              </a:rPr>
              <a:t>I deeply appreciate the support shown by the Office of Academic Affairs – IIT </a:t>
            </a:r>
            <a:r>
              <a:rPr lang="en-US" sz="1800" dirty="0" err="1">
                <a:solidFill>
                  <a:srgbClr val="0D0D0D"/>
                </a:solidFill>
                <a:highlight>
                  <a:srgbClr val="FFFFFF"/>
                </a:highlight>
              </a:rPr>
              <a:t>Bhilai</a:t>
            </a:r>
            <a:r>
              <a:rPr lang="en-US" sz="1800" dirty="0">
                <a:solidFill>
                  <a:srgbClr val="0D0D0D"/>
                </a:solidFill>
                <a:highlight>
                  <a:srgbClr val="FFFFFF"/>
                </a:highlight>
              </a:rPr>
              <a:t>.</a:t>
            </a:r>
            <a:r>
              <a:rPr lang="en-US" sz="18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</a:rPr>
              <a:t> Their collective expertise and encouragement have been instrumental throughout the development journey of this software . </a:t>
            </a:r>
            <a:endParaRPr lang="en-IN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C880A7-852B-9FD2-08A1-8687B635B2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1571" y="1757927"/>
            <a:ext cx="5969280" cy="3758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7026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BCF256-994D-B8DE-46D3-5CD578766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7240" y="0"/>
            <a:ext cx="8097520" cy="810260"/>
          </a:xfrm>
        </p:spPr>
        <p:txBody>
          <a:bodyPr>
            <a:normAutofit/>
          </a:bodyPr>
          <a:lstStyle/>
          <a:p>
            <a:r>
              <a:rPr lang="en-IN" sz="4400" u="sng" dirty="0"/>
              <a:t>Where did the old method lack?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0E898C-DD71-E4A2-0B6D-FB89621D58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96390" y="1401234"/>
            <a:ext cx="8999220" cy="3958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1800" dirty="0"/>
              <a:t>Previously the exam scheduling was done entirely manually using excel spreadsheets</a:t>
            </a:r>
          </a:p>
          <a:p>
            <a:endParaRPr lang="en-IN" sz="1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5EB983-542A-2BAB-B5E9-C9CA048F7367}"/>
              </a:ext>
            </a:extLst>
          </p:cNvPr>
          <p:cNvSpPr txBox="1"/>
          <p:nvPr/>
        </p:nvSpPr>
        <p:spPr>
          <a:xfrm>
            <a:off x="812800" y="1797050"/>
            <a:ext cx="10083800" cy="47397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AutoNum type="arabicParenR"/>
            </a:pPr>
            <a:r>
              <a:rPr lang="en-IN" dirty="0"/>
              <a:t>Extremely tedious and time consuming</a:t>
            </a:r>
          </a:p>
          <a:p>
            <a:pPr marL="342900" indent="-342900">
              <a:spcAft>
                <a:spcPts val="600"/>
              </a:spcAft>
              <a:buAutoNum type="arabicParenR"/>
            </a:pPr>
            <a:r>
              <a:rPr lang="en-IN" dirty="0"/>
              <a:t>Repetitive </a:t>
            </a:r>
          </a:p>
          <a:p>
            <a:pPr marL="342900" indent="-342900">
              <a:spcAft>
                <a:spcPts val="600"/>
              </a:spcAft>
              <a:buAutoNum type="arabicParenR"/>
            </a:pPr>
            <a:r>
              <a:rPr lang="en-IN" dirty="0"/>
              <a:t>There was no way of knowing how many and, which students will have to attempt more than one exam in a day. </a:t>
            </a:r>
          </a:p>
          <a:p>
            <a:pPr marL="342900" indent="-342900">
              <a:spcAft>
                <a:spcPts val="600"/>
              </a:spcAft>
              <a:buAutoNum type="arabicParenR"/>
            </a:pPr>
            <a:r>
              <a:rPr lang="en-IN" dirty="0"/>
              <a:t>No optimization possible due to lack of data</a:t>
            </a:r>
          </a:p>
          <a:p>
            <a:pPr marL="342900" indent="-342900">
              <a:spcAft>
                <a:spcPts val="600"/>
              </a:spcAft>
              <a:buAutoNum type="arabicParenR"/>
            </a:pPr>
            <a:r>
              <a:rPr lang="en-IN" dirty="0"/>
              <a:t>No convenient way of knowing how the presence of a particular course affects the overall Time Table.</a:t>
            </a:r>
          </a:p>
          <a:p>
            <a:pPr marL="342900" indent="-342900">
              <a:spcAft>
                <a:spcPts val="600"/>
              </a:spcAft>
              <a:buAutoNum type="arabicParenR"/>
            </a:pPr>
            <a:r>
              <a:rPr lang="en-IN" dirty="0"/>
              <a:t>No possible slots for scheduling are known before hand thus, making the process of scheduling a course a very difficult, and exhausting hit and trial process.</a:t>
            </a:r>
          </a:p>
          <a:p>
            <a:pPr marL="342900" indent="-342900">
              <a:spcAft>
                <a:spcPts val="600"/>
              </a:spcAft>
              <a:buAutoNum type="arabicParenR"/>
            </a:pPr>
            <a:r>
              <a:rPr lang="en-IN" dirty="0"/>
              <a:t>No convenient record of which courses are scheduled and which are yet to be scheduled, thus requiring constant manual verification.</a:t>
            </a:r>
          </a:p>
          <a:p>
            <a:pPr marL="342900" indent="-342900">
              <a:spcAft>
                <a:spcPts val="600"/>
              </a:spcAft>
              <a:buAutoNum type="arabicParenR"/>
            </a:pPr>
            <a:r>
              <a:rPr lang="en-IN" dirty="0"/>
              <a:t>High Scope for manual errors</a:t>
            </a:r>
          </a:p>
          <a:p>
            <a:pPr marL="342900" indent="-342900">
              <a:spcAft>
                <a:spcPts val="600"/>
              </a:spcAft>
              <a:buAutoNum type="arabicParenR"/>
            </a:pPr>
            <a:r>
              <a:rPr lang="en-IN" dirty="0"/>
              <a:t>Incorporating any suggestions extremely tedious, as the ripple effect of changes can’t be anticipated</a:t>
            </a:r>
          </a:p>
          <a:p>
            <a:pPr marL="342900" indent="-342900">
              <a:spcAft>
                <a:spcPts val="600"/>
              </a:spcAft>
              <a:buAutoNum type="arabicParenR"/>
            </a:pPr>
            <a:r>
              <a:rPr lang="en-IN" dirty="0"/>
              <a:t>Unorganized </a:t>
            </a:r>
          </a:p>
          <a:p>
            <a:pPr marL="342900" indent="-342900">
              <a:buAutoNum type="arabicParenR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069480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59E217-3753-C3D3-860A-B0684ED4AA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0990" y="110201"/>
            <a:ext cx="6510020" cy="702303"/>
          </a:xfrm>
        </p:spPr>
        <p:txBody>
          <a:bodyPr>
            <a:normAutofit/>
          </a:bodyPr>
          <a:lstStyle/>
          <a:p>
            <a:r>
              <a:rPr lang="en-IN" sz="4400" u="sng" dirty="0"/>
              <a:t>How will the Software help?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B3E94E-478E-67E8-6913-12A7F6B3E6A3}"/>
              </a:ext>
            </a:extLst>
          </p:cNvPr>
          <p:cNvSpPr txBox="1"/>
          <p:nvPr/>
        </p:nvSpPr>
        <p:spPr>
          <a:xfrm>
            <a:off x="660400" y="1866900"/>
            <a:ext cx="10604500" cy="42883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" indent="-91440" algn="just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200"/>
              </a:spcAft>
            </a:pPr>
            <a:r>
              <a:rPr lang="en-IN" sz="2000" dirty="0">
                <a:effectLst/>
              </a:rPr>
              <a:t> </a:t>
            </a:r>
            <a:r>
              <a:rPr lang="en-IN" sz="2000" kern="1200" dirty="0">
                <a:effectLst/>
                <a:ea typeface="+mn-ea"/>
                <a:cs typeface="+mn-cs"/>
              </a:rPr>
              <a:t>1) Easy to use and extremely fast</a:t>
            </a:r>
            <a:endParaRPr lang="en-IN" sz="2000" dirty="0">
              <a:effectLst/>
            </a:endParaRPr>
          </a:p>
          <a:p>
            <a:pPr marL="91440" indent="-91440" algn="just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200"/>
              </a:spcAft>
            </a:pPr>
            <a:r>
              <a:rPr lang="en-IN" sz="2000" dirty="0">
                <a:effectLst/>
              </a:rPr>
              <a:t> </a:t>
            </a:r>
            <a:r>
              <a:rPr lang="en-IN" sz="2000" kern="1200" dirty="0">
                <a:effectLst/>
                <a:ea typeface="+mn-ea"/>
                <a:cs typeface="+mn-cs"/>
              </a:rPr>
              <a:t>2) The software handles all the repetitive and tedious tasks by providing complete automation</a:t>
            </a:r>
          </a:p>
          <a:p>
            <a:pPr marL="91440" indent="-91440" algn="just">
              <a:lnSpc>
                <a:spcPct val="90000"/>
              </a:lnSpc>
              <a:spcBef>
                <a:spcPts val="600"/>
              </a:spcBef>
              <a:spcAft>
                <a:spcPts val="200"/>
              </a:spcAft>
            </a:pPr>
            <a:r>
              <a:rPr lang="en-IN" sz="2000" dirty="0">
                <a:effectLst/>
              </a:rPr>
              <a:t> </a:t>
            </a:r>
            <a:r>
              <a:rPr lang="en-IN" sz="2000" dirty="0"/>
              <a:t>3</a:t>
            </a:r>
            <a:r>
              <a:rPr lang="en-IN" sz="2000" kern="1200" dirty="0">
                <a:effectLst/>
                <a:ea typeface="+mn-ea"/>
                <a:cs typeface="+mn-cs"/>
              </a:rPr>
              <a:t>) Simplified User interface allows an organized, and efficient method of creating the Schedule</a:t>
            </a:r>
            <a:endParaRPr lang="en-IN" sz="2000" dirty="0">
              <a:effectLst/>
            </a:endParaRPr>
          </a:p>
          <a:p>
            <a:pPr marL="91440" indent="-91440" algn="just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200"/>
              </a:spcAft>
            </a:pPr>
            <a:r>
              <a:rPr lang="en-IN" sz="2000" dirty="0">
                <a:effectLst/>
              </a:rPr>
              <a:t> </a:t>
            </a:r>
            <a:r>
              <a:rPr lang="en-IN" sz="2000" dirty="0"/>
              <a:t>4</a:t>
            </a:r>
            <a:r>
              <a:rPr lang="en-IN" sz="2000" kern="1200" dirty="0">
                <a:effectLst/>
                <a:ea typeface="+mn-ea"/>
                <a:cs typeface="+mn-cs"/>
              </a:rPr>
              <a:t>) Detailed analysis given about students who have to attempt more than one exam in a day</a:t>
            </a:r>
            <a:endParaRPr lang="en-IN" sz="2000" dirty="0">
              <a:effectLst/>
            </a:endParaRPr>
          </a:p>
          <a:p>
            <a:pPr marL="91440" indent="-91440" algn="just" rtl="0" eaLnBrk="1" latinLnBrk="0" hangingPunct="1">
              <a:lnSpc>
                <a:spcPct val="120000"/>
              </a:lnSpc>
              <a:spcBef>
                <a:spcPts val="600"/>
              </a:spcBef>
              <a:spcAft>
                <a:spcPts val="200"/>
              </a:spcAft>
            </a:pPr>
            <a:r>
              <a:rPr lang="en-IN" sz="2000" dirty="0">
                <a:effectLst/>
              </a:rPr>
              <a:t> </a:t>
            </a:r>
            <a:r>
              <a:rPr lang="en-IN" sz="2000" dirty="0"/>
              <a:t>5</a:t>
            </a:r>
            <a:r>
              <a:rPr lang="en-IN" sz="2000" kern="1200" dirty="0">
                <a:effectLst/>
                <a:ea typeface="+mn-ea"/>
                <a:cs typeface="+mn-cs"/>
              </a:rPr>
              <a:t>) One-Click Optimization possible due to presence of accurate data</a:t>
            </a:r>
            <a:endParaRPr lang="en-IN" sz="2000" dirty="0">
              <a:effectLst/>
            </a:endParaRPr>
          </a:p>
          <a:p>
            <a:pPr marL="91440" indent="-91440" algn="just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200"/>
              </a:spcAft>
            </a:pPr>
            <a:r>
              <a:rPr lang="en-IN" sz="2000" dirty="0">
                <a:effectLst/>
              </a:rPr>
              <a:t> </a:t>
            </a:r>
            <a:r>
              <a:rPr lang="en-IN" sz="2000" dirty="0"/>
              <a:t>6</a:t>
            </a:r>
            <a:r>
              <a:rPr lang="en-IN" sz="2000" kern="1200" dirty="0">
                <a:effectLst/>
                <a:ea typeface="+mn-ea"/>
                <a:cs typeface="+mn-cs"/>
              </a:rPr>
              <a:t>) The effect a course will have on the overall time table can be easily determined</a:t>
            </a:r>
            <a:endParaRPr lang="en-IN" sz="2000" dirty="0">
              <a:effectLst/>
            </a:endParaRPr>
          </a:p>
          <a:p>
            <a:pPr marL="91440" indent="-91440" algn="just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200"/>
              </a:spcAft>
            </a:pPr>
            <a:r>
              <a:rPr lang="en-IN" sz="2000" dirty="0">
                <a:effectLst/>
              </a:rPr>
              <a:t> </a:t>
            </a:r>
            <a:r>
              <a:rPr lang="en-IN" sz="2000" dirty="0"/>
              <a:t>7</a:t>
            </a:r>
            <a:r>
              <a:rPr lang="en-IN" sz="2000" kern="1200" dirty="0">
                <a:effectLst/>
                <a:ea typeface="+mn-ea"/>
                <a:cs typeface="+mn-cs"/>
              </a:rPr>
              <a:t>) With a simple click you get all the possible slots in which a particular course can be scheduled.</a:t>
            </a:r>
            <a:endParaRPr lang="en-IN" sz="2000" dirty="0">
              <a:effectLst/>
            </a:endParaRPr>
          </a:p>
          <a:p>
            <a:pPr marL="91440" indent="-91440" algn="just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200"/>
              </a:spcAft>
            </a:pPr>
            <a:r>
              <a:rPr lang="en-IN" sz="2000" dirty="0">
                <a:effectLst/>
              </a:rPr>
              <a:t> </a:t>
            </a:r>
            <a:r>
              <a:rPr lang="en-IN" sz="2000" dirty="0"/>
              <a:t>8</a:t>
            </a:r>
            <a:r>
              <a:rPr lang="en-IN" sz="2000" kern="1200" dirty="0">
                <a:effectLst/>
                <a:ea typeface="+mn-ea"/>
                <a:cs typeface="+mn-cs"/>
              </a:rPr>
              <a:t>) Tables present to keep track of all the scheduled and unscheduled courses</a:t>
            </a:r>
            <a:endParaRPr lang="en-IN" sz="2000" dirty="0">
              <a:effectLst/>
            </a:endParaRPr>
          </a:p>
          <a:p>
            <a:pPr marL="91440" indent="-91440" algn="just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200"/>
              </a:spcAft>
            </a:pPr>
            <a:r>
              <a:rPr lang="en-IN" sz="2000" dirty="0">
                <a:effectLst/>
              </a:rPr>
              <a:t> </a:t>
            </a:r>
            <a:r>
              <a:rPr lang="en-IN" sz="2000" dirty="0"/>
              <a:t>9</a:t>
            </a:r>
            <a:r>
              <a:rPr lang="en-IN" sz="2000" kern="1200" dirty="0">
                <a:effectLst/>
                <a:ea typeface="+mn-ea"/>
                <a:cs typeface="+mn-cs"/>
              </a:rPr>
              <a:t>) Little to no possibility of manual errors due to automated processes.</a:t>
            </a:r>
            <a:endParaRPr lang="en-IN" sz="2000" dirty="0">
              <a:effectLst/>
            </a:endParaRPr>
          </a:p>
          <a:p>
            <a:pPr marL="91440" indent="-91440" algn="just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200"/>
              </a:spcAft>
            </a:pPr>
            <a:r>
              <a:rPr lang="en-IN" sz="2000" dirty="0">
                <a:effectLst/>
              </a:rPr>
              <a:t> </a:t>
            </a:r>
            <a:r>
              <a:rPr lang="en-IN" sz="2000" dirty="0"/>
              <a:t>10</a:t>
            </a:r>
            <a:r>
              <a:rPr lang="en-IN" sz="2000" kern="1200" dirty="0">
                <a:effectLst/>
                <a:ea typeface="+mn-ea"/>
                <a:cs typeface="+mn-cs"/>
              </a:rPr>
              <a:t>) Incorporating changes and suggestions extremely easy due to fast and accurate algorithms</a:t>
            </a:r>
            <a:endParaRPr lang="en-IN" sz="2000" dirty="0">
              <a:effectLst/>
            </a:endParaRPr>
          </a:p>
          <a:p>
            <a:pPr marL="342900" indent="-342900">
              <a:spcBef>
                <a:spcPts val="600"/>
              </a:spcBef>
              <a:buAutoNum type="arabicParenR"/>
            </a:pP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7255813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F53089-FE4D-164D-62E0-14EDFE7959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8940" y="63500"/>
            <a:ext cx="6294120" cy="861060"/>
          </a:xfrm>
        </p:spPr>
        <p:txBody>
          <a:bodyPr>
            <a:normAutofit/>
          </a:bodyPr>
          <a:lstStyle/>
          <a:p>
            <a:r>
              <a:rPr lang="en-IN" sz="4400" u="sng" dirty="0"/>
              <a:t>Features and Functionality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08946E-ED4A-6657-28AB-8E14129824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8350" y="1835150"/>
            <a:ext cx="11569700" cy="4514850"/>
          </a:xfrm>
        </p:spPr>
        <p:txBody>
          <a:bodyPr>
            <a:noAutofit/>
          </a:bodyPr>
          <a:lstStyle/>
          <a:p>
            <a:pPr marL="0" indent="0">
              <a:spcBef>
                <a:spcPts val="600"/>
              </a:spcBef>
              <a:buNone/>
            </a:pPr>
            <a:r>
              <a:rPr lang="en-IN" dirty="0"/>
              <a:t>1) A User Friendly Interface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IN" dirty="0"/>
              <a:t>2)Settings to control number of days of the exam and the max capacity of lecture halls.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IN" dirty="0"/>
              <a:t>3) Automatic Generation of the exam time table with further optimization options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IN" dirty="0"/>
              <a:t>4) Analysis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IN" dirty="0"/>
              <a:t>5) Scheduling mechanism which includes student clash detection as well as max capacity change feature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IN" dirty="0"/>
              <a:t>6) </a:t>
            </a:r>
            <a:r>
              <a:rPr lang="en-IN" dirty="0" err="1"/>
              <a:t>Descheduling</a:t>
            </a:r>
            <a:r>
              <a:rPr lang="en-IN" dirty="0"/>
              <a:t> mechanism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IN" dirty="0"/>
              <a:t>7) Facility to find alternate slots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IN" dirty="0"/>
              <a:t>8) Optimization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IN" dirty="0"/>
              <a:t>9) Facility to Swap exam days and swap exam slots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IN" dirty="0"/>
              <a:t>10) Faculty report generation which reflects the workload on the faculties 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IN" dirty="0"/>
              <a:t>11) Feature to export the created schedule to excel</a:t>
            </a:r>
          </a:p>
          <a:p>
            <a:endParaRPr lang="en-IN" sz="1800" dirty="0"/>
          </a:p>
        </p:txBody>
      </p:sp>
    </p:spTree>
    <p:extLst>
      <p:ext uri="{BB962C8B-B14F-4D97-AF65-F5344CB8AC3E}">
        <p14:creationId xmlns:p14="http://schemas.microsoft.com/office/powerpoint/2010/main" val="33571964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FC161-364B-D61F-940E-59488554DE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8314" y="-306459"/>
            <a:ext cx="6135370" cy="1135797"/>
          </a:xfrm>
        </p:spPr>
        <p:txBody>
          <a:bodyPr>
            <a:normAutofit/>
          </a:bodyPr>
          <a:lstStyle/>
          <a:p>
            <a:r>
              <a:rPr lang="en-IN" sz="4400" u="sng" dirty="0"/>
              <a:t>A User Friendly Interface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E16172-0D87-36BF-8962-78D03F7291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9030" y="1159934"/>
            <a:ext cx="10058400" cy="783166"/>
          </a:xfrm>
        </p:spPr>
        <p:txBody>
          <a:bodyPr/>
          <a:lstStyle/>
          <a:p>
            <a:r>
              <a:rPr lang="en-IN" dirty="0"/>
              <a:t>A graphical user interface allows the entire operations of exam scheduling to be performed using a single, easily understandable window 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A20B02-C9C5-7E43-9233-F5EA33BE8F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5921" y="1821125"/>
            <a:ext cx="7280157" cy="43383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2B2F675-BE0A-27AF-B459-36E6CE216CD9}"/>
              </a:ext>
            </a:extLst>
          </p:cNvPr>
          <p:cNvSpPr txBox="1"/>
          <p:nvPr/>
        </p:nvSpPr>
        <p:spPr>
          <a:xfrm>
            <a:off x="107950" y="6386731"/>
            <a:ext cx="2476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i="1" dirty="0"/>
              <a:t>Features &amp; Functionality</a:t>
            </a:r>
          </a:p>
        </p:txBody>
      </p:sp>
    </p:spTree>
    <p:extLst>
      <p:ext uri="{BB962C8B-B14F-4D97-AF65-F5344CB8AC3E}">
        <p14:creationId xmlns:p14="http://schemas.microsoft.com/office/powerpoint/2010/main" val="28216068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E67A6D-DC74-A83D-20B0-66A8026CF3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2050" y="42530"/>
            <a:ext cx="2247900" cy="735747"/>
          </a:xfrm>
        </p:spPr>
        <p:txBody>
          <a:bodyPr>
            <a:normAutofit/>
          </a:bodyPr>
          <a:lstStyle/>
          <a:p>
            <a:r>
              <a:rPr lang="en-IN" sz="4400" u="sng" dirty="0"/>
              <a:t> Settings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B1D249-2329-FB93-0381-0CB32162B3F3}"/>
              </a:ext>
            </a:extLst>
          </p:cNvPr>
          <p:cNvSpPr txBox="1"/>
          <p:nvPr/>
        </p:nvSpPr>
        <p:spPr>
          <a:xfrm>
            <a:off x="107950" y="6386731"/>
            <a:ext cx="2476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i="1" dirty="0"/>
              <a:t>Features &amp; Functionality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87029F-3C08-70D9-ED69-4B54D6630128}"/>
              </a:ext>
            </a:extLst>
          </p:cNvPr>
          <p:cNvSpPr txBox="1"/>
          <p:nvPr/>
        </p:nvSpPr>
        <p:spPr>
          <a:xfrm>
            <a:off x="1149350" y="1431667"/>
            <a:ext cx="10769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/>
              <a:t>The user has control over the following constraints:</a:t>
            </a:r>
          </a:p>
          <a:p>
            <a:pPr marL="342900" indent="-342900">
              <a:buAutoNum type="arabicParenR"/>
            </a:pPr>
            <a:r>
              <a:rPr lang="en-IN" sz="2000" dirty="0"/>
              <a:t>Number of days the exam will be conducted for</a:t>
            </a:r>
          </a:p>
          <a:p>
            <a:pPr marL="342900" indent="-342900">
              <a:buAutoNum type="arabicParenR"/>
            </a:pPr>
            <a:r>
              <a:rPr lang="en-IN" sz="2000" dirty="0"/>
              <a:t>The maximum number of students that can give exam in a particular slot.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21816D0-D971-3C0B-9657-168A799286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2036" y="2447330"/>
            <a:ext cx="4419827" cy="3753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6918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540254-06DE-971A-E157-E422E87B6A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500" y="101937"/>
            <a:ext cx="9017000" cy="857250"/>
          </a:xfrm>
        </p:spPr>
        <p:txBody>
          <a:bodyPr>
            <a:normAutofit/>
          </a:bodyPr>
          <a:lstStyle/>
          <a:p>
            <a:r>
              <a:rPr lang="en-IN" sz="4400" u="sng" dirty="0"/>
              <a:t> Automatic Generation of the Timetable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657561-D07B-B9A6-4CA0-ED9DFC00E327}"/>
              </a:ext>
            </a:extLst>
          </p:cNvPr>
          <p:cNvSpPr txBox="1"/>
          <p:nvPr/>
        </p:nvSpPr>
        <p:spPr>
          <a:xfrm>
            <a:off x="682625" y="2019300"/>
            <a:ext cx="1082675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/>
              <a:t>Based on the given input and constraints the software automatically creates a valid timetable for the exams using a special algorithm.</a:t>
            </a:r>
          </a:p>
          <a:p>
            <a:endParaRPr lang="en-IN" sz="2000" dirty="0"/>
          </a:p>
          <a:p>
            <a:r>
              <a:rPr lang="en-IN" sz="2000" dirty="0"/>
              <a:t>It is ensured that –</a:t>
            </a:r>
          </a:p>
          <a:p>
            <a:pPr marL="342900" indent="-342900">
              <a:buAutoNum type="arabicParenR"/>
            </a:pPr>
            <a:r>
              <a:rPr lang="en-IN" sz="2000" dirty="0"/>
              <a:t>No student will have to give more than one exam in a particular slot ( Conflict Prevention )</a:t>
            </a:r>
          </a:p>
          <a:p>
            <a:pPr marL="342900" indent="-342900">
              <a:buAutoNum type="arabicParenR"/>
            </a:pPr>
            <a:r>
              <a:rPr lang="en-IN" sz="2000" dirty="0"/>
              <a:t>The Maximum Capacity defined will be followed for each slot ( Constraints implementation)</a:t>
            </a:r>
          </a:p>
          <a:p>
            <a:pPr marL="342900" indent="-342900">
              <a:buAutoNum type="arabicParenR"/>
            </a:pPr>
            <a:endParaRPr lang="en-IN" sz="2000" dirty="0"/>
          </a:p>
          <a:p>
            <a:r>
              <a:rPr lang="en-IN" sz="2000" dirty="0"/>
              <a:t>This First Draft can be conveniently modified to ensure that no student is overloaded on any given day ( discussed later)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A6006E2-9BB7-BD04-F518-D761CBA49133}"/>
              </a:ext>
            </a:extLst>
          </p:cNvPr>
          <p:cNvSpPr txBox="1"/>
          <p:nvPr/>
        </p:nvSpPr>
        <p:spPr>
          <a:xfrm>
            <a:off x="107950" y="6386731"/>
            <a:ext cx="2476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i="1" dirty="0"/>
              <a:t>Features &amp; Functionality</a:t>
            </a:r>
          </a:p>
        </p:txBody>
      </p:sp>
    </p:spTree>
    <p:extLst>
      <p:ext uri="{BB962C8B-B14F-4D97-AF65-F5344CB8AC3E}">
        <p14:creationId xmlns:p14="http://schemas.microsoft.com/office/powerpoint/2010/main" val="33606799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145916-9071-3452-F89A-AC4526867E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4170" y="68470"/>
            <a:ext cx="3756660" cy="805597"/>
          </a:xfrm>
        </p:spPr>
        <p:txBody>
          <a:bodyPr>
            <a:normAutofit/>
          </a:bodyPr>
          <a:lstStyle/>
          <a:p>
            <a:r>
              <a:rPr lang="en-IN" sz="4400" u="sng" dirty="0"/>
              <a:t> Live Analysis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8B5B05-F5BB-3659-B24B-7760D9E96CB3}"/>
              </a:ext>
            </a:extLst>
          </p:cNvPr>
          <p:cNvSpPr txBox="1"/>
          <p:nvPr/>
        </p:nvSpPr>
        <p:spPr>
          <a:xfrm>
            <a:off x="419100" y="1092200"/>
            <a:ext cx="11226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The user will always know the exact number of students who have to give more than one exam in a day with the help of the analysis table.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28D73D-DCB4-DD1B-C9C8-5C0CC1A54D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053" y="2431999"/>
            <a:ext cx="4807197" cy="19940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808A71C-E04C-1E58-3067-DF1353DF53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4713" y="2063684"/>
            <a:ext cx="4362537" cy="330894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A5D06D9-5734-9813-9776-D0D44C6DA058}"/>
              </a:ext>
            </a:extLst>
          </p:cNvPr>
          <p:cNvSpPr/>
          <p:nvPr/>
        </p:nvSpPr>
        <p:spPr>
          <a:xfrm>
            <a:off x="6781800" y="2222500"/>
            <a:ext cx="730250" cy="2094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F44891-318C-4017-E23E-35F4ED9C1780}"/>
              </a:ext>
            </a:extLst>
          </p:cNvPr>
          <p:cNvSpPr txBox="1"/>
          <p:nvPr/>
        </p:nvSpPr>
        <p:spPr>
          <a:xfrm>
            <a:off x="107950" y="6386731"/>
            <a:ext cx="2476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i="1" dirty="0"/>
              <a:t>Features &amp; Functionality</a:t>
            </a:r>
          </a:p>
        </p:txBody>
      </p:sp>
    </p:spTree>
    <p:extLst>
      <p:ext uri="{BB962C8B-B14F-4D97-AF65-F5344CB8AC3E}">
        <p14:creationId xmlns:p14="http://schemas.microsoft.com/office/powerpoint/2010/main" val="1913113379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TM02900769[[fn=Retrospect]]</Template>
  <TotalTime>1824</TotalTime>
  <Words>1737</Words>
  <Application>Microsoft Office PowerPoint</Application>
  <PresentationFormat>Widescreen</PresentationFormat>
  <Paragraphs>161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1" baseType="lpstr">
      <vt:lpstr>Calibri</vt:lpstr>
      <vt:lpstr>Calibri Light</vt:lpstr>
      <vt:lpstr>Retrospect</vt:lpstr>
      <vt:lpstr>Exam Scheduling Software</vt:lpstr>
      <vt:lpstr>1st February 2024</vt:lpstr>
      <vt:lpstr>Where did the old method lack?</vt:lpstr>
      <vt:lpstr>How will the Software help?</vt:lpstr>
      <vt:lpstr>Features and Functionality</vt:lpstr>
      <vt:lpstr>A User Friendly Interface</vt:lpstr>
      <vt:lpstr> Settings </vt:lpstr>
      <vt:lpstr> Automatic Generation of the Timetable</vt:lpstr>
      <vt:lpstr> Live Analysis</vt:lpstr>
      <vt:lpstr>Detailed Analysis</vt:lpstr>
      <vt:lpstr>Scheduling of a course</vt:lpstr>
      <vt:lpstr>PowerPoint Presentation</vt:lpstr>
      <vt:lpstr>PowerPoint Presentation</vt:lpstr>
      <vt:lpstr>De-scheduling a course</vt:lpstr>
      <vt:lpstr>PowerPoint Presentation</vt:lpstr>
      <vt:lpstr>Finding Alternate Slots for a Course</vt:lpstr>
      <vt:lpstr>PowerPoint Presentation</vt:lpstr>
      <vt:lpstr>Optimization </vt:lpstr>
      <vt:lpstr>Swap Slots Feature</vt:lpstr>
      <vt:lpstr>PowerPoint Presentation</vt:lpstr>
      <vt:lpstr>Faculty Workload Report</vt:lpstr>
      <vt:lpstr>Export Schedule to Excel</vt:lpstr>
      <vt:lpstr>The numbers don’t lie</vt:lpstr>
      <vt:lpstr>An Example of the benefits</vt:lpstr>
      <vt:lpstr>An Example of the benefits</vt:lpstr>
      <vt:lpstr>An Example of the benefits</vt:lpstr>
      <vt:lpstr>The Outcome</vt:lpstr>
      <vt:lpstr>Special Mentions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Exam Scheduling Software</dc:title>
  <dc:creator>Shubham Mahajan</dc:creator>
  <cp:lastModifiedBy>Shubham Mahajan</cp:lastModifiedBy>
  <cp:revision>37</cp:revision>
  <dcterms:created xsi:type="dcterms:W3CDTF">2024-04-15T12:23:08Z</dcterms:created>
  <dcterms:modified xsi:type="dcterms:W3CDTF">2024-05-14T07:25:54Z</dcterms:modified>
</cp:coreProperties>
</file>